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308" r:id="rId2"/>
    <p:sldId id="311"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8" userDrawn="1">
          <p15:clr>
            <a:srgbClr val="A4A3A4"/>
          </p15:clr>
        </p15:guide>
        <p15:guide id="3" pos="4315" userDrawn="1">
          <p15:clr>
            <a:srgbClr val="A4A3A4"/>
          </p15:clr>
        </p15:guide>
        <p15:guide id="4" orient="horz" pos="6240" userDrawn="1">
          <p15:clr>
            <a:srgbClr val="A4A3A4"/>
          </p15:clr>
        </p15:guide>
        <p15:guide id="5" pos="2160" userDrawn="1">
          <p15:clr>
            <a:srgbClr val="A4A3A4"/>
          </p15:clr>
        </p15:guide>
        <p15:guide id="6" orient="horz" pos="212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福田 才子(Fukuda Saiko)" initials="福田" lastIdx="1" clrIdx="0">
    <p:extLst>
      <p:ext uri="{19B8F6BF-5375-455C-9EA6-DF929625EA0E}">
        <p15:presenceInfo xmlns:p15="http://schemas.microsoft.com/office/powerpoint/2012/main" userId="S-1-5-21-1336479211-1791243228-1554938164-183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58"/>
    <a:srgbClr val="20595A"/>
    <a:srgbClr val="7A0000"/>
    <a:srgbClr val="BA063E"/>
    <a:srgbClr val="77FB25"/>
    <a:srgbClr val="37FF91"/>
    <a:srgbClr val="6CC24A"/>
    <a:srgbClr val="FEDAE5"/>
    <a:srgbClr val="8D052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5BFC9C-542E-4943-A612-5C13324B808C}" v="18" dt="2023-05-19T04:12:57.62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p:scale>
          <a:sx n="68" d="100"/>
          <a:sy n="68" d="100"/>
        </p:scale>
        <p:origin x="1556" y="-672"/>
      </p:cViewPr>
      <p:guideLst>
        <p:guide pos="28"/>
        <p:guide pos="4315"/>
        <p:guide orient="horz" pos="6240"/>
        <p:guide pos="2160"/>
        <p:guide orient="horz" pos="2122"/>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CB33A5D8-7306-4A83-96EB-22713C459BCC}" type="datetimeFigureOut">
              <a:rPr kumimoji="1" lang="ja-JP" altLang="en-US" smtClean="0"/>
              <a:t>2025/9/5</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2C736B14-C008-45B1-9DBF-D951A920C246}" type="slidenum">
              <a:rPr kumimoji="1" lang="ja-JP" altLang="en-US" smtClean="0"/>
              <a:t>‹#›</a:t>
            </a:fld>
            <a:endParaRPr kumimoji="1" lang="ja-JP" altLang="en-US"/>
          </a:p>
        </p:txBody>
      </p:sp>
    </p:spTree>
    <p:extLst>
      <p:ext uri="{BB962C8B-B14F-4D97-AF65-F5344CB8AC3E}">
        <p14:creationId xmlns:p14="http://schemas.microsoft.com/office/powerpoint/2010/main" val="13850146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220498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814763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3388079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2165562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2816735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1077305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405696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981572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117339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3562464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72E814A-5CD9-483B-97A5-EA26F6D37442}" type="datetimeFigureOut">
              <a:rPr kumimoji="1" lang="ja-JP" altLang="en-US" smtClean="0"/>
              <a:t>2025/9/5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2416918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72E814A-5CD9-483B-97A5-EA26F6D37442}" type="datetimeFigureOut">
              <a:rPr kumimoji="1" lang="ja-JP" altLang="en-US" smtClean="0"/>
              <a:t>2025/9/5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F5EA895-C4C7-48BB-A38B-A0036CEA1279}" type="slidenum">
              <a:rPr kumimoji="1" lang="ja-JP" altLang="en-US" smtClean="0"/>
              <a:t>‹#›</a:t>
            </a:fld>
            <a:endParaRPr kumimoji="1" lang="ja-JP" altLang="en-US"/>
          </a:p>
        </p:txBody>
      </p:sp>
    </p:spTree>
    <p:extLst>
      <p:ext uri="{BB962C8B-B14F-4D97-AF65-F5344CB8AC3E}">
        <p14:creationId xmlns:p14="http://schemas.microsoft.com/office/powerpoint/2010/main" val="324151205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図 19">
            <a:extLst>
              <a:ext uri="{FF2B5EF4-FFF2-40B4-BE49-F238E27FC236}">
                <a16:creationId xmlns:a16="http://schemas.microsoft.com/office/drawing/2014/main" id="{54DE7EEB-5525-1524-0B60-0D96EB1DDDB7}"/>
              </a:ext>
            </a:extLst>
          </p:cNvPr>
          <p:cNvPicPr>
            <a:picLocks noChangeAspect="1"/>
          </p:cNvPicPr>
          <p:nvPr/>
        </p:nvPicPr>
        <p:blipFill>
          <a:blip r:embed="rId2">
            <a:alphaModFix amt="35000"/>
          </a:blip>
          <a:stretch>
            <a:fillRect/>
          </a:stretch>
        </p:blipFill>
        <p:spPr>
          <a:xfrm>
            <a:off x="-340417" y="-2498502"/>
            <a:ext cx="5616914" cy="3736360"/>
          </a:xfrm>
          <a:prstGeom prst="rect">
            <a:avLst/>
          </a:prstGeom>
          <a:effectLst>
            <a:reflection blurRad="1270000" stA="0" endPos="65000" dir="5400000" sy="-100000" algn="bl" rotWithShape="0"/>
            <a:softEdge rad="635000"/>
          </a:effectLst>
        </p:spPr>
      </p:pic>
      <p:sp>
        <p:nvSpPr>
          <p:cNvPr id="11" name="正方形/長方形 10"/>
          <p:cNvSpPr>
            <a:spLocks/>
          </p:cNvSpPr>
          <p:nvPr/>
        </p:nvSpPr>
        <p:spPr>
          <a:xfrm>
            <a:off x="3764727" y="4622139"/>
            <a:ext cx="3082345" cy="528386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00000"/>
              </a:solidFill>
            </a:endParaRPr>
          </a:p>
        </p:txBody>
      </p:sp>
      <p:sp>
        <p:nvSpPr>
          <p:cNvPr id="13" name="テキスト ボックス 12"/>
          <p:cNvSpPr txBox="1"/>
          <p:nvPr/>
        </p:nvSpPr>
        <p:spPr>
          <a:xfrm>
            <a:off x="65743" y="3254378"/>
            <a:ext cx="6726513" cy="1077218"/>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ja-JP" sz="1400" b="1" i="1" dirty="0">
                <a:solidFill>
                  <a:srgbClr val="007C58"/>
                </a:solidFill>
                <a:latin typeface="メイリオ" panose="020B0604030504040204" pitchFamily="50" charset="-128"/>
                <a:ea typeface="メイリオ" panose="020B0604030504040204" pitchFamily="50" charset="-128"/>
              </a:rPr>
              <a:t>Objective and Highlights of the program</a:t>
            </a:r>
          </a:p>
          <a:p>
            <a:pPr algn="just"/>
            <a:r>
              <a:rPr lang="en-US" altLang="ja-JP" sz="1000" dirty="0">
                <a:latin typeface="Segoe UI" panose="020B0502040204020203" pitchFamily="34" charset="0"/>
                <a:ea typeface="Meiryo UI" panose="020B0604030504040204" pitchFamily="50" charset="-128"/>
                <a:cs typeface="Segoe UI" panose="020B0502040204020203" pitchFamily="34" charset="0"/>
              </a:rPr>
              <a:t>In this program, participants will learn about the concept of Circular Economy (CE), how to use effective tools to study measures to improve circularity, and how CE business should be conducted. Participants will also visit CE business practicing companies where they gain concrete knowledge on how to implement CE business models. Through these studies, participants will be able to promote the transformation to CE business models in their own companies.</a:t>
            </a:r>
          </a:p>
        </p:txBody>
      </p:sp>
      <p:sp>
        <p:nvSpPr>
          <p:cNvPr id="107" name="テキスト ボックス 106"/>
          <p:cNvSpPr txBox="1"/>
          <p:nvPr/>
        </p:nvSpPr>
        <p:spPr>
          <a:xfrm>
            <a:off x="3751012" y="6069239"/>
            <a:ext cx="3438415" cy="338554"/>
          </a:xfrm>
          <a:prstGeom prst="rect">
            <a:avLst/>
          </a:prstGeom>
          <a:noFill/>
        </p:spPr>
        <p:txBody>
          <a:bodyPr wrap="square" rtlCol="0">
            <a:spAutoFit/>
          </a:bodyPr>
          <a:lstStyle/>
          <a:p>
            <a:r>
              <a:rPr kumimoji="1" lang="en-US" altLang="ja-JP" sz="1600" b="1" dirty="0">
                <a:solidFill>
                  <a:schemeClr val="bg1"/>
                </a:solidFill>
                <a:latin typeface="游ゴシック" panose="020B0400000000000000" pitchFamily="50" charset="-128"/>
                <a:ea typeface="游ゴシック" panose="020B0400000000000000" pitchFamily="50" charset="-128"/>
                <a:cs typeface="Segoe UI Semibold" panose="020B0702040204020203" pitchFamily="34" charset="0"/>
              </a:rPr>
              <a:t>Participation Requirements</a:t>
            </a:r>
          </a:p>
        </p:txBody>
      </p:sp>
      <p:cxnSp>
        <p:nvCxnSpPr>
          <p:cNvPr id="114" name="直線コネクタ 113"/>
          <p:cNvCxnSpPr>
            <a:cxnSpLocks/>
          </p:cNvCxnSpPr>
          <p:nvPr/>
        </p:nvCxnSpPr>
        <p:spPr>
          <a:xfrm>
            <a:off x="3840136" y="6358338"/>
            <a:ext cx="271003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テキスト ボックス 68"/>
          <p:cNvSpPr txBox="1">
            <a:spLocks/>
          </p:cNvSpPr>
          <p:nvPr/>
        </p:nvSpPr>
        <p:spPr>
          <a:xfrm>
            <a:off x="81204" y="499738"/>
            <a:ext cx="6920436" cy="646331"/>
          </a:xfrm>
          <a:prstGeom prst="rect">
            <a:avLst/>
          </a:prstGeom>
          <a:noFill/>
        </p:spPr>
        <p:txBody>
          <a:bodyPr wrap="square" rtlCol="0">
            <a:spAutoFit/>
          </a:bodyPr>
          <a:lstStyle/>
          <a:p>
            <a:r>
              <a:rPr lang="en-US" altLang="ja-JP" sz="2000" b="1" dirty="0">
                <a:solidFill>
                  <a:schemeClr val="tx1">
                    <a:lumMod val="85000"/>
                    <a:lumOff val="15000"/>
                  </a:schemeClr>
                </a:solidFill>
                <a:latin typeface="Meiryo UI" panose="020B0604030504040204" pitchFamily="50" charset="-128"/>
                <a:ea typeface="Meiryo UI" panose="020B0604030504040204" pitchFamily="50" charset="-128"/>
                <a:cs typeface="Segoe UI Semibold" panose="020B0702040204020203" pitchFamily="34" charset="0"/>
              </a:rPr>
              <a:t>4 March </a:t>
            </a:r>
            <a:r>
              <a:rPr lang="ja-JP" altLang="en-US" sz="2000" b="1" dirty="0">
                <a:solidFill>
                  <a:schemeClr val="tx1">
                    <a:lumMod val="85000"/>
                    <a:lumOff val="15000"/>
                  </a:schemeClr>
                </a:solidFill>
                <a:latin typeface="Meiryo UI" panose="020B0604030504040204" pitchFamily="50" charset="-128"/>
                <a:ea typeface="Meiryo UI" panose="020B0604030504040204" pitchFamily="50" charset="-128"/>
                <a:cs typeface="Segoe UI Semibold" panose="020B0702040204020203" pitchFamily="34" charset="0"/>
              </a:rPr>
              <a:t>～ </a:t>
            </a:r>
            <a:r>
              <a:rPr lang="en-US" altLang="ja-JP" sz="2000" b="1" dirty="0">
                <a:solidFill>
                  <a:schemeClr val="tx1">
                    <a:lumMod val="85000"/>
                    <a:lumOff val="15000"/>
                  </a:schemeClr>
                </a:solidFill>
                <a:latin typeface="Meiryo UI" panose="020B0604030504040204" pitchFamily="50" charset="-128"/>
                <a:ea typeface="Meiryo UI" panose="020B0604030504040204" pitchFamily="50" charset="-128"/>
                <a:cs typeface="Segoe UI Semibold" panose="020B0702040204020203" pitchFamily="34" charset="0"/>
              </a:rPr>
              <a:t>17 March 2026 </a:t>
            </a:r>
          </a:p>
          <a:p>
            <a:r>
              <a:rPr lang="fi-FI" altLang="ja-JP" sz="1600" b="1" dirty="0">
                <a:latin typeface="Meiryo UI" panose="020B0604030504040204" pitchFamily="50" charset="-128"/>
                <a:ea typeface="Meiryo UI" panose="020B0604030504040204" pitchFamily="50" charset="-128"/>
                <a:cs typeface="Segoe UI Semibold" panose="020B0702040204020203" pitchFamily="34" charset="0"/>
              </a:rPr>
              <a:t>@AOTS Kansai Kenshu Center, Osaka Japan</a:t>
            </a:r>
          </a:p>
        </p:txBody>
      </p:sp>
      <p:sp>
        <p:nvSpPr>
          <p:cNvPr id="70" name="テキスト ボックス 69">
            <a:extLst>
              <a:ext uri="{FF2B5EF4-FFF2-40B4-BE49-F238E27FC236}">
                <a16:creationId xmlns:a16="http://schemas.microsoft.com/office/drawing/2014/main" id="{CE2700DE-DAC2-4110-A500-18F09A5AEF53}"/>
              </a:ext>
            </a:extLst>
          </p:cNvPr>
          <p:cNvSpPr txBox="1"/>
          <p:nvPr/>
        </p:nvSpPr>
        <p:spPr>
          <a:xfrm>
            <a:off x="3746082" y="6416704"/>
            <a:ext cx="3144019" cy="1708160"/>
          </a:xfrm>
          <a:prstGeom prst="rect">
            <a:avLst/>
          </a:prstGeom>
          <a:noFill/>
        </p:spPr>
        <p:txBody>
          <a:bodyPr wrap="square" rtlCol="0">
            <a:spAutoFit/>
          </a:bodyPr>
          <a:lstStyle/>
          <a:p>
            <a:pPr marL="228600" indent="-228600">
              <a:buAutoNum type="arabicPeriod"/>
            </a:pPr>
            <a:r>
              <a:rPr lang="en-US" altLang="ja-JP" sz="1050" b="1" dirty="0">
                <a:latin typeface="游ゴシック" panose="020B0400000000000000" pitchFamily="50" charset="-128"/>
                <a:ea typeface="游ゴシック" panose="020B0400000000000000" pitchFamily="50" charset="-128"/>
                <a:cs typeface="Arial" panose="020B0604020202020204" pitchFamily="34" charset="0"/>
              </a:rPr>
              <a:t>In principle, managers, executives, and middle/senior managers of companies in developing countries. Managers and staff of industrial organizations, etc.</a:t>
            </a:r>
          </a:p>
          <a:p>
            <a:pPr marL="228600" indent="-228600">
              <a:buFontTx/>
              <a:buAutoNum type="arabicPeriod"/>
            </a:pPr>
            <a:r>
              <a:rPr lang="en-US" altLang="ja-JP" sz="1050" b="1" dirty="0">
                <a:latin typeface="游ゴシック" panose="020B0400000000000000" pitchFamily="50" charset="-128"/>
                <a:ea typeface="游ゴシック" panose="020B0400000000000000" pitchFamily="50" charset="-128"/>
                <a:cs typeface="Arial" panose="020B0604020202020204" pitchFamily="34" charset="0"/>
              </a:rPr>
              <a:t>Age: 20 years old and older.</a:t>
            </a:r>
          </a:p>
          <a:p>
            <a:pPr marL="228600" indent="-228600">
              <a:buFontTx/>
              <a:buAutoNum type="arabicPeriod"/>
            </a:pPr>
            <a:r>
              <a:rPr lang="en-US" altLang="ja-JP" sz="1050" b="1" dirty="0">
                <a:latin typeface="游ゴシック" panose="020B0400000000000000" pitchFamily="50" charset="-128"/>
                <a:ea typeface="游ゴシック" panose="020B0400000000000000" pitchFamily="50" charset="-128"/>
                <a:cs typeface="Arial" panose="020B0604020202020204" pitchFamily="34" charset="0"/>
              </a:rPr>
              <a:t>Residing in the developing countries </a:t>
            </a:r>
            <a:br>
              <a:rPr lang="en-US" altLang="ja-JP" sz="1050" b="1" dirty="0">
                <a:latin typeface="游ゴシック" panose="020B0400000000000000" pitchFamily="50" charset="-128"/>
                <a:ea typeface="游ゴシック" panose="020B0400000000000000" pitchFamily="50" charset="-128"/>
                <a:cs typeface="Arial" panose="020B0604020202020204" pitchFamily="34" charset="0"/>
              </a:rPr>
            </a:br>
            <a:r>
              <a:rPr lang="en-US" altLang="ja-JP" sz="1050" b="1" dirty="0">
                <a:latin typeface="游ゴシック" panose="020B0400000000000000" pitchFamily="50" charset="-128"/>
                <a:ea typeface="游ゴシック" panose="020B0400000000000000" pitchFamily="50" charset="-128"/>
                <a:cs typeface="Arial" panose="020B0604020202020204" pitchFamily="34" charset="0"/>
              </a:rPr>
              <a:t>and/or regions.</a:t>
            </a:r>
          </a:p>
          <a:p>
            <a:pPr marL="228600" indent="-228600">
              <a:buFontTx/>
              <a:buAutoNum type="arabicPeriod"/>
            </a:pPr>
            <a:r>
              <a:rPr lang="en-US" altLang="ja-JP" sz="1050" b="1" dirty="0">
                <a:latin typeface="游ゴシック" panose="020B0400000000000000" pitchFamily="50" charset="-128"/>
                <a:ea typeface="游ゴシック" panose="020B0400000000000000" pitchFamily="50" charset="-128"/>
                <a:cs typeface="Arial" panose="020B0604020202020204" pitchFamily="34" charset="0"/>
              </a:rPr>
              <a:t>Have sufficient working knowledge of English.</a:t>
            </a:r>
          </a:p>
          <a:p>
            <a:endParaRPr lang="en-US" altLang="ja-JP" sz="1050" b="1" dirty="0">
              <a:latin typeface="游ゴシック" panose="020B0400000000000000" pitchFamily="50" charset="-128"/>
              <a:ea typeface="游ゴシック" panose="020B0400000000000000" pitchFamily="50" charset="-128"/>
              <a:cs typeface="Arial" panose="020B0604020202020204" pitchFamily="34" charset="0"/>
            </a:endParaRPr>
          </a:p>
        </p:txBody>
      </p:sp>
      <p:sp>
        <p:nvSpPr>
          <p:cNvPr id="71" name="テキスト ボックス 70"/>
          <p:cNvSpPr txBox="1"/>
          <p:nvPr/>
        </p:nvSpPr>
        <p:spPr>
          <a:xfrm>
            <a:off x="3779057" y="4622139"/>
            <a:ext cx="2544149" cy="338554"/>
          </a:xfrm>
          <a:prstGeom prst="rect">
            <a:avLst/>
          </a:prstGeom>
          <a:noFill/>
        </p:spPr>
        <p:txBody>
          <a:bodyPr wrap="square" rtlCol="0">
            <a:spAutoFit/>
          </a:bodyPr>
          <a:lstStyle/>
          <a:p>
            <a:r>
              <a:rPr kumimoji="1" lang="en-US" altLang="ja-JP" sz="1600" b="1" dirty="0">
                <a:solidFill>
                  <a:schemeClr val="bg1"/>
                </a:solidFill>
                <a:latin typeface="游ゴシック" panose="020B0400000000000000" pitchFamily="50" charset="-128"/>
                <a:ea typeface="游ゴシック" panose="020B0400000000000000" pitchFamily="50" charset="-128"/>
                <a:cs typeface="Segoe UI Semibold" panose="020B0702040204020203" pitchFamily="34" charset="0"/>
              </a:rPr>
              <a:t>Number of participants</a:t>
            </a:r>
          </a:p>
        </p:txBody>
      </p:sp>
      <p:sp>
        <p:nvSpPr>
          <p:cNvPr id="73" name="テキスト ボックス 72">
            <a:extLst>
              <a:ext uri="{FF2B5EF4-FFF2-40B4-BE49-F238E27FC236}">
                <a16:creationId xmlns:a16="http://schemas.microsoft.com/office/drawing/2014/main" id="{CE2700DE-DAC2-4110-A500-18F09A5AEF53}"/>
              </a:ext>
            </a:extLst>
          </p:cNvPr>
          <p:cNvSpPr txBox="1"/>
          <p:nvPr/>
        </p:nvSpPr>
        <p:spPr>
          <a:xfrm>
            <a:off x="3804015" y="4935467"/>
            <a:ext cx="1953950" cy="307777"/>
          </a:xfrm>
          <a:prstGeom prst="rect">
            <a:avLst/>
          </a:prstGeom>
          <a:noFill/>
        </p:spPr>
        <p:txBody>
          <a:bodyPr wrap="square" rtlCol="0">
            <a:spAutoFit/>
          </a:bodyPr>
          <a:lstStyle/>
          <a:p>
            <a:r>
              <a:rPr lang="en-US" altLang="ja-JP" sz="1400" b="1" dirty="0">
                <a:latin typeface="游ゴシック" panose="020B0400000000000000" pitchFamily="50" charset="-128"/>
                <a:ea typeface="游ゴシック" panose="020B0400000000000000" pitchFamily="50" charset="-128"/>
                <a:cs typeface="Arial" panose="020B0604020202020204" pitchFamily="34" charset="0"/>
              </a:rPr>
              <a:t>15 persons</a:t>
            </a:r>
          </a:p>
        </p:txBody>
      </p:sp>
      <p:sp>
        <p:nvSpPr>
          <p:cNvPr id="77" name="テキスト ボックス 76"/>
          <p:cNvSpPr txBox="1"/>
          <p:nvPr/>
        </p:nvSpPr>
        <p:spPr>
          <a:xfrm>
            <a:off x="3771066" y="8066876"/>
            <a:ext cx="912328" cy="361061"/>
          </a:xfrm>
          <a:prstGeom prst="rect">
            <a:avLst/>
          </a:prstGeom>
          <a:noFill/>
        </p:spPr>
        <p:txBody>
          <a:bodyPr wrap="square" rtlCol="0">
            <a:spAutoFit/>
          </a:bodyPr>
          <a:lstStyle/>
          <a:p>
            <a:pPr>
              <a:lnSpc>
                <a:spcPts val="2200"/>
              </a:lnSpc>
            </a:pPr>
            <a:r>
              <a:rPr lang="en-US" altLang="ja-JP" sz="1600" b="1" dirty="0">
                <a:solidFill>
                  <a:schemeClr val="bg1"/>
                </a:solidFill>
                <a:latin typeface="游ゴシック" panose="020B0400000000000000" pitchFamily="50" charset="-128"/>
                <a:ea typeface="游ゴシック" panose="020B0400000000000000" pitchFamily="50" charset="-128"/>
                <a:cs typeface="Segoe UI Semibold" panose="020B0702040204020203" pitchFamily="34" charset="0"/>
              </a:rPr>
              <a:t>Fees</a:t>
            </a:r>
            <a:endParaRPr kumimoji="1" lang="ja-JP" altLang="en-US" sz="1600" b="1" dirty="0">
              <a:solidFill>
                <a:schemeClr val="bg1"/>
              </a:solidFill>
              <a:latin typeface="游ゴシック" panose="020B0400000000000000" pitchFamily="50" charset="-128"/>
              <a:ea typeface="游ゴシック" panose="020B0400000000000000" pitchFamily="50" charset="-128"/>
              <a:cs typeface="Segoe UI Semibold" panose="020B0702040204020203" pitchFamily="34" charset="0"/>
            </a:endParaRPr>
          </a:p>
        </p:txBody>
      </p:sp>
      <p:cxnSp>
        <p:nvCxnSpPr>
          <p:cNvPr id="83" name="直線コネクタ 82"/>
          <p:cNvCxnSpPr/>
          <p:nvPr/>
        </p:nvCxnSpPr>
        <p:spPr>
          <a:xfrm>
            <a:off x="3869352" y="4936309"/>
            <a:ext cx="18886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p:nvPr/>
        </p:nvCxnSpPr>
        <p:spPr>
          <a:xfrm>
            <a:off x="3790329" y="9294747"/>
            <a:ext cx="18886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3810013" y="5252764"/>
            <a:ext cx="1586077" cy="338554"/>
          </a:xfrm>
          <a:prstGeom prst="rect">
            <a:avLst/>
          </a:prstGeom>
          <a:noFill/>
        </p:spPr>
        <p:txBody>
          <a:bodyPr wrap="square" rtlCol="0">
            <a:spAutoFit/>
          </a:bodyPr>
          <a:lstStyle/>
          <a:p>
            <a:r>
              <a:rPr kumimoji="1" lang="en-US" altLang="ja-JP" sz="1600" b="1" dirty="0">
                <a:solidFill>
                  <a:schemeClr val="bg1"/>
                </a:solidFill>
                <a:latin typeface="游ゴシック" panose="020B0400000000000000" pitchFamily="50" charset="-128"/>
                <a:ea typeface="游ゴシック" panose="020B0400000000000000" pitchFamily="50" charset="-128"/>
                <a:cs typeface="Segoe UI Semibold" panose="020B0702040204020203" pitchFamily="34" charset="0"/>
              </a:rPr>
              <a:t>Language</a:t>
            </a:r>
          </a:p>
        </p:txBody>
      </p:sp>
      <p:sp>
        <p:nvSpPr>
          <p:cNvPr id="31" name="テキスト ボックス 30">
            <a:extLst>
              <a:ext uri="{FF2B5EF4-FFF2-40B4-BE49-F238E27FC236}">
                <a16:creationId xmlns:a16="http://schemas.microsoft.com/office/drawing/2014/main" id="{CE2700DE-DAC2-4110-A500-18F09A5AEF53}"/>
              </a:ext>
            </a:extLst>
          </p:cNvPr>
          <p:cNvSpPr txBox="1"/>
          <p:nvPr/>
        </p:nvSpPr>
        <p:spPr>
          <a:xfrm>
            <a:off x="3782259" y="5560167"/>
            <a:ext cx="2988476" cy="469359"/>
          </a:xfrm>
          <a:prstGeom prst="rect">
            <a:avLst/>
          </a:prstGeom>
          <a:noFill/>
        </p:spPr>
        <p:txBody>
          <a:bodyPr wrap="square" rtlCol="0">
            <a:spAutoFit/>
          </a:bodyPr>
          <a:lstStyle/>
          <a:p>
            <a:r>
              <a:rPr lang="en-US" altLang="ja-JP" sz="1400" b="1" dirty="0">
                <a:latin typeface="游ゴシック" panose="020B0400000000000000" pitchFamily="50" charset="-128"/>
                <a:ea typeface="游ゴシック" panose="020B0400000000000000" pitchFamily="50" charset="-128"/>
                <a:cs typeface="Arial" panose="020B0604020202020204" pitchFamily="34" charset="0"/>
              </a:rPr>
              <a:t>English</a:t>
            </a:r>
          </a:p>
          <a:p>
            <a:r>
              <a:rPr lang="en-US" altLang="ja-JP" sz="1050" b="1" dirty="0">
                <a:latin typeface="游ゴシック" panose="020B0400000000000000" pitchFamily="50" charset="-128"/>
                <a:ea typeface="游ゴシック" panose="020B0400000000000000" pitchFamily="50" charset="-128"/>
                <a:cs typeface="Arial" panose="020B0604020202020204" pitchFamily="34" charset="0"/>
              </a:rPr>
              <a:t>(or conducted with an English interpreter)</a:t>
            </a:r>
            <a:endParaRPr lang="en-US" altLang="ja-JP" sz="1050" dirty="0">
              <a:latin typeface="游ゴシック" panose="020B0400000000000000" pitchFamily="50" charset="-128"/>
              <a:ea typeface="游ゴシック" panose="020B0400000000000000" pitchFamily="50" charset="-128"/>
              <a:cs typeface="Arial" panose="020B0604020202020204" pitchFamily="34" charset="0"/>
            </a:endParaRPr>
          </a:p>
        </p:txBody>
      </p:sp>
      <p:cxnSp>
        <p:nvCxnSpPr>
          <p:cNvPr id="32" name="直線コネクタ 31"/>
          <p:cNvCxnSpPr/>
          <p:nvPr/>
        </p:nvCxnSpPr>
        <p:spPr>
          <a:xfrm>
            <a:off x="3853659" y="5554742"/>
            <a:ext cx="18886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5586924" y="262442"/>
            <a:ext cx="1318028" cy="320216"/>
          </a:xfrm>
          <a:prstGeom prst="rect">
            <a:avLst/>
          </a:prstGeom>
          <a:noFill/>
        </p:spPr>
        <p:txBody>
          <a:bodyPr wrap="square" rtlCol="0">
            <a:spAutoFit/>
          </a:bodyPr>
          <a:lstStyle/>
          <a:p>
            <a:pPr>
              <a:lnSpc>
                <a:spcPts val="2100"/>
              </a:lnSpc>
            </a:pPr>
            <a:r>
              <a:rPr lang="en-US" altLang="ja-JP" sz="900" i="1" dirty="0">
                <a:latin typeface="Arial Narrow" panose="020B0606020202030204" pitchFamily="34" charset="0"/>
                <a:ea typeface="Segoe UI Emoji" panose="020B0502040204020203" pitchFamily="34" charset="0"/>
                <a:cs typeface="Microsoft Sans Serif" panose="020B0604020202020204" pitchFamily="34" charset="0"/>
              </a:rPr>
              <a:t>Training</a:t>
            </a:r>
            <a:r>
              <a:rPr lang="ja-JP" altLang="en-US" sz="900" i="1" dirty="0">
                <a:latin typeface="Arial Narrow" panose="020B0606020202030204" pitchFamily="34" charset="0"/>
                <a:ea typeface="Segoe UI Emoji" panose="020B0502040204020203" pitchFamily="34" charset="0"/>
                <a:cs typeface="Microsoft Sans Serif" panose="020B0604020202020204" pitchFamily="34" charset="0"/>
              </a:rPr>
              <a:t> </a:t>
            </a:r>
            <a:r>
              <a:rPr lang="en-US" altLang="ja-JP" sz="900" i="1" dirty="0">
                <a:latin typeface="Arial Narrow" panose="020B0606020202030204" pitchFamily="34" charset="0"/>
                <a:ea typeface="Segoe UI Emoji" panose="020B0502040204020203" pitchFamily="34" charset="0"/>
                <a:cs typeface="Microsoft Sans Serif" panose="020B0604020202020204" pitchFamily="34" charset="0"/>
              </a:rPr>
              <a:t>program in</a:t>
            </a:r>
            <a:r>
              <a:rPr kumimoji="1" lang="en-US" altLang="ja-JP" sz="900" i="1" dirty="0">
                <a:latin typeface="Arial Narrow" panose="020B0606020202030204" pitchFamily="34" charset="0"/>
                <a:ea typeface="Segoe UI Emoji" panose="020B0502040204020203" pitchFamily="34" charset="0"/>
                <a:cs typeface="Microsoft Sans Serif" panose="020B0604020202020204" pitchFamily="34" charset="0"/>
              </a:rPr>
              <a:t> </a:t>
            </a:r>
            <a:r>
              <a:rPr lang="en-US" altLang="ja-JP" sz="900" i="1" dirty="0">
                <a:latin typeface="Arial Narrow" panose="020B0606020202030204" pitchFamily="34" charset="0"/>
                <a:ea typeface="Segoe UI Emoji" panose="020B0502040204020203" pitchFamily="34" charset="0"/>
                <a:cs typeface="Microsoft Sans Serif" panose="020B0604020202020204" pitchFamily="34" charset="0"/>
              </a:rPr>
              <a:t>Japan</a:t>
            </a:r>
            <a:endParaRPr lang="ja-JP" altLang="en-US" sz="600" i="1" dirty="0">
              <a:latin typeface="Arial Narrow" panose="020B0606020202030204" pitchFamily="34" charset="0"/>
              <a:ea typeface="Meiryo UI" panose="020B0604030504040204" pitchFamily="50" charset="-128"/>
              <a:cs typeface="Arial Unicode MS" panose="020B0604020202020204" pitchFamily="50" charset="-128"/>
            </a:endParaRPr>
          </a:p>
        </p:txBody>
      </p:sp>
      <p:pic>
        <p:nvPicPr>
          <p:cNvPr id="3" name="図 2"/>
          <p:cNvPicPr>
            <a:picLocks noChangeAspect="1"/>
          </p:cNvPicPr>
          <p:nvPr/>
        </p:nvPicPr>
        <p:blipFill>
          <a:blip r:embed="rId3"/>
          <a:stretch>
            <a:fillRect/>
          </a:stretch>
        </p:blipFill>
        <p:spPr>
          <a:xfrm>
            <a:off x="5905851" y="72291"/>
            <a:ext cx="514239" cy="317396"/>
          </a:xfrm>
          <a:prstGeom prst="rect">
            <a:avLst/>
          </a:prstGeom>
        </p:spPr>
      </p:pic>
      <p:sp>
        <p:nvSpPr>
          <p:cNvPr id="39" name="テキスト ボックス 38">
            <a:extLst>
              <a:ext uri="{FF2B5EF4-FFF2-40B4-BE49-F238E27FC236}">
                <a16:creationId xmlns:a16="http://schemas.microsoft.com/office/drawing/2014/main" id="{CE2700DE-DAC2-4110-A500-18F09A5AEF53}"/>
              </a:ext>
            </a:extLst>
          </p:cNvPr>
          <p:cNvSpPr txBox="1"/>
          <p:nvPr/>
        </p:nvSpPr>
        <p:spPr>
          <a:xfrm>
            <a:off x="3721698" y="8413841"/>
            <a:ext cx="3343566" cy="577081"/>
          </a:xfrm>
          <a:prstGeom prst="rect">
            <a:avLst/>
          </a:prstGeom>
          <a:noFill/>
        </p:spPr>
        <p:txBody>
          <a:bodyPr wrap="square" rtlCol="0">
            <a:spAutoFit/>
          </a:bodyPr>
          <a:lstStyle/>
          <a:p>
            <a:r>
              <a:rPr lang="en-US" altLang="ja-JP" sz="1050" b="1" dirty="0">
                <a:latin typeface="游ゴシック" panose="020B0400000000000000" pitchFamily="50" charset="-128"/>
                <a:ea typeface="游ゴシック" panose="020B0400000000000000" pitchFamily="50" charset="-128"/>
                <a:cs typeface="Arial" panose="020B0604020202020204" pitchFamily="34" charset="0"/>
              </a:rPr>
              <a:t>Participation fee will be partially subsidized by Japanese government.</a:t>
            </a:r>
          </a:p>
          <a:p>
            <a:r>
              <a:rPr lang="en-US" altLang="ja-JP" sz="1050" b="1" dirty="0">
                <a:latin typeface="游ゴシック" panose="020B0400000000000000" pitchFamily="50" charset="-128"/>
                <a:ea typeface="游ゴシック" panose="020B0400000000000000" pitchFamily="50" charset="-128"/>
                <a:cs typeface="Arial" panose="020B0604020202020204" pitchFamily="34" charset="0"/>
              </a:rPr>
              <a:t>Please refer to “Estimate of CEB” for details.</a:t>
            </a:r>
          </a:p>
        </p:txBody>
      </p:sp>
      <p:sp>
        <p:nvSpPr>
          <p:cNvPr id="5" name="正方形/長方形 4"/>
          <p:cNvSpPr/>
          <p:nvPr/>
        </p:nvSpPr>
        <p:spPr>
          <a:xfrm>
            <a:off x="45967" y="1106692"/>
            <a:ext cx="7068868" cy="1815882"/>
          </a:xfrm>
          <a:prstGeom prst="rect">
            <a:avLst/>
          </a:prstGeom>
          <a:noFill/>
        </p:spPr>
        <p:txBody>
          <a:bodyPr wrap="square" lIns="91440" tIns="45720" rIns="91440" bIns="45720">
            <a:spAutoFit/>
          </a:bodyPr>
          <a:lstStyle/>
          <a:p>
            <a:r>
              <a:rPr lang="en-US" altLang="ja-JP" sz="2800" b="1" cap="none" spc="50" dirty="0">
                <a:ln w="9525" cmpd="sng">
                  <a:noFill/>
                  <a:prstDash val="solid"/>
                </a:ln>
                <a:solidFill>
                  <a:srgbClr val="20595A"/>
                </a:solidFill>
                <a:effectLst>
                  <a:glow rad="88900">
                    <a:schemeClr val="bg1">
                      <a:alpha val="40000"/>
                    </a:schemeClr>
                  </a:glow>
                </a:effectLst>
                <a:latin typeface="Meiryo UI" panose="020B0604030504040204" pitchFamily="50" charset="-128"/>
                <a:ea typeface="Meiryo UI" panose="020B0604030504040204" pitchFamily="50" charset="-128"/>
              </a:rPr>
              <a:t>The Program on </a:t>
            </a:r>
          </a:p>
          <a:p>
            <a:r>
              <a:rPr lang="en-US" altLang="ja-JP" sz="2800" b="1" cap="none" spc="50" dirty="0">
                <a:ln w="9525" cmpd="sng">
                  <a:noFill/>
                  <a:prstDash val="solid"/>
                </a:ln>
                <a:solidFill>
                  <a:srgbClr val="20595A"/>
                </a:solidFill>
                <a:effectLst>
                  <a:glow rad="88900">
                    <a:schemeClr val="bg1">
                      <a:alpha val="40000"/>
                    </a:schemeClr>
                  </a:glow>
                </a:effectLst>
                <a:latin typeface="Meiryo UI" panose="020B0604030504040204" pitchFamily="50" charset="-128"/>
                <a:ea typeface="Meiryo UI" panose="020B0604030504040204" pitchFamily="50" charset="-128"/>
              </a:rPr>
              <a:t>Transforming to Circular Economy Business Model</a:t>
            </a:r>
          </a:p>
          <a:p>
            <a:r>
              <a:rPr lang="en-US" altLang="ja-JP" sz="2800" b="1" cap="none" spc="50" dirty="0">
                <a:ln w="9525" cmpd="sng">
                  <a:noFill/>
                  <a:prstDash val="solid"/>
                </a:ln>
                <a:solidFill>
                  <a:srgbClr val="20595A"/>
                </a:solidFill>
                <a:effectLst>
                  <a:glow rad="88900">
                    <a:schemeClr val="bg1">
                      <a:alpha val="40000"/>
                    </a:schemeClr>
                  </a:glow>
                </a:effectLst>
                <a:latin typeface="Meiryo UI" panose="020B0604030504040204" pitchFamily="50" charset="-128"/>
                <a:ea typeface="Meiryo UI" panose="020B0604030504040204" pitchFamily="50" charset="-128"/>
              </a:rPr>
              <a:t> [CEB]</a:t>
            </a:r>
            <a:r>
              <a:rPr lang="ja-JP" altLang="en-US" sz="2000" b="1" cap="none" spc="50" dirty="0">
                <a:ln w="9525" cmpd="sng">
                  <a:noFill/>
                  <a:prstDash val="solid"/>
                </a:ln>
                <a:solidFill>
                  <a:srgbClr val="007C58"/>
                </a:solidFill>
                <a:effectLst>
                  <a:glow rad="88900">
                    <a:schemeClr val="bg1">
                      <a:alpha val="40000"/>
                    </a:schemeClr>
                  </a:glow>
                </a:effectLst>
                <a:latin typeface="Meiryo UI" panose="020B0604030504040204" pitchFamily="50" charset="-128"/>
                <a:ea typeface="Meiryo UI" panose="020B0604030504040204" pitchFamily="50" charset="-128"/>
              </a:rPr>
              <a:t>　　</a:t>
            </a:r>
            <a:r>
              <a:rPr lang="ja-JP" altLang="en-US" sz="2400" b="1" cap="none" spc="50" dirty="0">
                <a:ln w="9525" cmpd="sng">
                  <a:noFill/>
                  <a:prstDash val="solid"/>
                </a:ln>
                <a:solidFill>
                  <a:srgbClr val="007C58"/>
                </a:solidFill>
                <a:effectLst>
                  <a:glow rad="88900">
                    <a:schemeClr val="bg1">
                      <a:alpha val="40000"/>
                    </a:schemeClr>
                  </a:glow>
                </a:effectLst>
                <a:latin typeface="Meiryo UI" panose="020B0604030504040204" pitchFamily="50" charset="-128"/>
                <a:ea typeface="Meiryo UI" panose="020B0604030504040204" pitchFamily="50" charset="-128"/>
              </a:rPr>
              <a:t>　　</a:t>
            </a:r>
            <a:endParaRPr lang="en-US" altLang="ja-JP" sz="2400" b="1" cap="none" spc="50" dirty="0">
              <a:ln w="9525" cmpd="sng">
                <a:noFill/>
                <a:prstDash val="solid"/>
              </a:ln>
              <a:solidFill>
                <a:srgbClr val="007C58"/>
              </a:solidFill>
              <a:effectLst>
                <a:glow rad="88900">
                  <a:schemeClr val="bg1">
                    <a:alpha val="40000"/>
                  </a:schemeClr>
                </a:glow>
              </a:effectLst>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814" y="69471"/>
            <a:ext cx="358431" cy="320216"/>
          </a:xfrm>
          <a:prstGeom prst="rect">
            <a:avLst/>
          </a:prstGeom>
        </p:spPr>
      </p:pic>
      <p:sp>
        <p:nvSpPr>
          <p:cNvPr id="42" name="テキスト ボックス 41"/>
          <p:cNvSpPr txBox="1"/>
          <p:nvPr/>
        </p:nvSpPr>
        <p:spPr>
          <a:xfrm>
            <a:off x="3736000" y="8980577"/>
            <a:ext cx="2576885" cy="338554"/>
          </a:xfrm>
          <a:prstGeom prst="rect">
            <a:avLst/>
          </a:prstGeom>
          <a:noFill/>
        </p:spPr>
        <p:txBody>
          <a:bodyPr wrap="square" rtlCol="0">
            <a:spAutoFit/>
          </a:bodyPr>
          <a:lstStyle/>
          <a:p>
            <a:r>
              <a:rPr lang="en-US" altLang="ja-JP" sz="1600" b="1" dirty="0">
                <a:solidFill>
                  <a:schemeClr val="bg1"/>
                </a:solidFill>
                <a:latin typeface="游ゴシック" panose="020B0400000000000000" pitchFamily="50" charset="-128"/>
                <a:ea typeface="游ゴシック" panose="020B0400000000000000" pitchFamily="50" charset="-128"/>
                <a:cs typeface="Segoe UI Semibold" panose="020B0702040204020203" pitchFamily="34" charset="0"/>
              </a:rPr>
              <a:t>Application </a:t>
            </a:r>
            <a:r>
              <a:rPr lang="en-US" altLang="ja-JP" sz="1600" b="1" dirty="0">
                <a:solidFill>
                  <a:srgbClr val="00B050"/>
                </a:solidFill>
                <a:latin typeface="游ゴシック" panose="020B0400000000000000" pitchFamily="50" charset="-128"/>
                <a:ea typeface="游ゴシック" panose="020B0400000000000000" pitchFamily="50" charset="-128"/>
                <a:cs typeface="Segoe UI Semibold" panose="020B0702040204020203" pitchFamily="34" charset="0"/>
              </a:rPr>
              <a:t>Deadline</a:t>
            </a:r>
            <a:endParaRPr kumimoji="1" lang="ja-JP" altLang="en-US" sz="1600" b="1" dirty="0">
              <a:solidFill>
                <a:srgbClr val="00B050"/>
              </a:solidFill>
              <a:latin typeface="游ゴシック" panose="020B0400000000000000" pitchFamily="50" charset="-128"/>
              <a:ea typeface="游ゴシック" panose="020B0400000000000000" pitchFamily="50" charset="-128"/>
              <a:cs typeface="Segoe UI Semibold" panose="020B0702040204020203" pitchFamily="34" charset="0"/>
            </a:endParaRPr>
          </a:p>
        </p:txBody>
      </p:sp>
      <p:cxnSp>
        <p:nvCxnSpPr>
          <p:cNvPr id="44" name="直線コネクタ 43"/>
          <p:cNvCxnSpPr/>
          <p:nvPr/>
        </p:nvCxnSpPr>
        <p:spPr>
          <a:xfrm>
            <a:off x="3790329" y="8371791"/>
            <a:ext cx="18886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35">
            <a:extLst>
              <a:ext uri="{FF2B5EF4-FFF2-40B4-BE49-F238E27FC236}">
                <a16:creationId xmlns:a16="http://schemas.microsoft.com/office/drawing/2014/main" id="{08750076-6555-B8B7-004B-1C4526DD3873}"/>
              </a:ext>
            </a:extLst>
          </p:cNvPr>
          <p:cNvSpPr txBox="1"/>
          <p:nvPr/>
        </p:nvSpPr>
        <p:spPr>
          <a:xfrm>
            <a:off x="75331" y="6020178"/>
            <a:ext cx="3490675" cy="2062103"/>
          </a:xfrm>
          <a:prstGeom prst="rect">
            <a:avLst/>
          </a:prstGeom>
        </p:spPr>
        <p:txBody>
          <a:bodyPr wrap="square">
            <a:spAutoFit/>
          </a:bodyPr>
          <a:lstStyle>
            <a:defPPr>
              <a:defRPr lang="ja-JP"/>
            </a:defPPr>
            <a:lvl1pPr>
              <a:defRPr sz="900" i="1">
                <a:solidFill>
                  <a:schemeClr val="accent5">
                    <a:lumMod val="75000"/>
                  </a:schemeClr>
                </a:solidFill>
                <a:latin typeface="Segoe UI Emoji" panose="020B0502040204020203" pitchFamily="34" charset="0"/>
                <a:ea typeface="Segoe UI Emoji" panose="020B0502040204020203" pitchFamily="34" charset="0"/>
              </a:defRPr>
            </a:lvl1pPr>
          </a:lstStyle>
          <a:p>
            <a:r>
              <a:rPr lang="en-US" altLang="ja-JP" sz="1400" b="1" i="1" dirty="0">
                <a:solidFill>
                  <a:srgbClr val="007C58"/>
                </a:solidFill>
                <a:latin typeface="メイリオ" panose="020B0604030504040204" pitchFamily="50" charset="-128"/>
                <a:ea typeface="メイリオ" panose="020B0604030504040204" pitchFamily="50" charset="-128"/>
              </a:rPr>
              <a:t>Dr. Daijiro Mizuno, </a:t>
            </a:r>
          </a:p>
          <a:p>
            <a:r>
              <a:rPr lang="en-US" altLang="ja-JP" sz="1400" b="1" i="1" dirty="0">
                <a:solidFill>
                  <a:srgbClr val="007C58"/>
                </a:solidFill>
                <a:latin typeface="メイリオ" panose="020B0604030504040204" pitchFamily="50" charset="-128"/>
                <a:ea typeface="メイリオ" panose="020B0604030504040204" pitchFamily="50" charset="-128"/>
              </a:rPr>
              <a:t>Course Director</a:t>
            </a:r>
            <a:endParaRPr lang="en-US" altLang="ja-JP" sz="1400" i="0" dirty="0">
              <a:solidFill>
                <a:schemeClr val="tx1">
                  <a:lumMod val="95000"/>
                  <a:lumOff val="5000"/>
                </a:schemeClr>
              </a:solidFill>
              <a:latin typeface="Segoe UI" panose="020B0502040204020203" pitchFamily="34" charset="0"/>
              <a:ea typeface="游ゴシック" panose="020B0400000000000000" pitchFamily="50" charset="-128"/>
              <a:cs typeface="Segoe UI" panose="020B0502040204020203" pitchFamily="34" charset="0"/>
            </a:endParaRPr>
          </a:p>
          <a:p>
            <a:pPr algn="just"/>
            <a:r>
              <a:rPr lang="en-US" altLang="ja-JP" sz="1000" i="0" dirty="0">
                <a:solidFill>
                  <a:schemeClr val="tx1">
                    <a:lumMod val="95000"/>
                    <a:lumOff val="5000"/>
                  </a:schemeClr>
                </a:solidFill>
                <a:latin typeface="Segoe UI" panose="020B0502040204020203" pitchFamily="34" charset="0"/>
                <a:ea typeface="游ゴシック" panose="020B0400000000000000" pitchFamily="50" charset="-128"/>
                <a:cs typeface="Segoe UI" panose="020B0502040204020203" pitchFamily="34" charset="0"/>
              </a:rPr>
              <a:t>Dr. Mizuno completed his doctorate at the Royal College of Art in 2008 with a PhD in fashion design.</a:t>
            </a:r>
            <a:r>
              <a:rPr lang="ja-JP" altLang="en-US" sz="1000" i="0" dirty="0">
                <a:solidFill>
                  <a:schemeClr val="tx1">
                    <a:lumMod val="95000"/>
                    <a:lumOff val="5000"/>
                  </a:schemeClr>
                </a:solidFill>
                <a:latin typeface="Segoe UI" panose="020B0502040204020203" pitchFamily="34" charset="0"/>
                <a:ea typeface="游ゴシック" panose="020B0400000000000000" pitchFamily="50" charset="-128"/>
                <a:cs typeface="Segoe UI" panose="020B0502040204020203" pitchFamily="34" charset="0"/>
              </a:rPr>
              <a:t> </a:t>
            </a:r>
            <a:r>
              <a:rPr lang="en-US" altLang="ja-JP" sz="1000" i="0" dirty="0">
                <a:solidFill>
                  <a:schemeClr val="tx1">
                    <a:lumMod val="95000"/>
                    <a:lumOff val="5000"/>
                  </a:schemeClr>
                </a:solidFill>
                <a:latin typeface="Segoe UI" panose="020B0502040204020203" pitchFamily="34" charset="0"/>
                <a:ea typeface="游ゴシック" panose="020B0400000000000000" pitchFamily="50" charset="-128"/>
                <a:cs typeface="Segoe UI" panose="020B0502040204020203" pitchFamily="34" charset="0"/>
              </a:rPr>
              <a:t>His research focuses on design theories, methods, and practices of new artifacts for realizing new interactions and circulatory systems of the environment in a broad sense. </a:t>
            </a:r>
            <a:r>
              <a:rPr lang="en-US" altLang="ja-JP" sz="1000" i="0" dirty="0">
                <a:solidFill>
                  <a:schemeClr val="tx1"/>
                </a:solidFill>
                <a:latin typeface="Segoe UI" panose="020B0502040204020203" pitchFamily="34" charset="0"/>
                <a:ea typeface="游ゴシック" panose="020B0400000000000000" pitchFamily="50" charset="-128"/>
                <a:cs typeface="Segoe UI" panose="020B0502040204020203" pitchFamily="34" charset="0"/>
              </a:rPr>
              <a:t>In recent years, he has provided advice on the development of circular products and services to companies while also actively speaking as an expert at the Ministry of Economy, Trade and Industry and the World Design Assembly for the dissemination and establishment of circular design.</a:t>
            </a:r>
            <a:endParaRPr lang="ja-JP" altLang="en-US" sz="1000" i="0" dirty="0">
              <a:solidFill>
                <a:schemeClr val="tx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4" name="TextBox 35">
            <a:extLst>
              <a:ext uri="{FF2B5EF4-FFF2-40B4-BE49-F238E27FC236}">
                <a16:creationId xmlns:a16="http://schemas.microsoft.com/office/drawing/2014/main" id="{665EE60E-CC62-5CEE-E046-AD17A3353669}"/>
              </a:ext>
            </a:extLst>
          </p:cNvPr>
          <p:cNvSpPr txBox="1"/>
          <p:nvPr/>
        </p:nvSpPr>
        <p:spPr>
          <a:xfrm>
            <a:off x="3908075" y="2193869"/>
            <a:ext cx="2820032" cy="1100301"/>
          </a:xfrm>
          <a:prstGeom prst="rect">
            <a:avLst/>
          </a:prstGeom>
        </p:spPr>
        <p:txBody>
          <a:bodyPr wrap="square">
            <a:spAutoFit/>
          </a:bodyPr>
          <a:lstStyle>
            <a:defPPr>
              <a:defRPr lang="ja-JP"/>
            </a:defPPr>
            <a:lvl1pPr>
              <a:defRPr sz="900" i="1">
                <a:solidFill>
                  <a:schemeClr val="accent5">
                    <a:lumMod val="75000"/>
                  </a:schemeClr>
                </a:solidFill>
                <a:latin typeface="Segoe UI Emoji" panose="020B0502040204020203" pitchFamily="34" charset="0"/>
                <a:ea typeface="Segoe UI Emoji" panose="020B0502040204020203" pitchFamily="34" charset="0"/>
              </a:defRPr>
            </a:lvl1pPr>
          </a:lstStyle>
          <a:p>
            <a:r>
              <a:rPr lang="en-US" altLang="ja-JP" sz="1600" b="1" i="0" dirty="0">
                <a:solidFill>
                  <a:schemeClr val="tx1">
                    <a:lumMod val="85000"/>
                    <a:lumOff val="15000"/>
                  </a:schemeClr>
                </a:solidFill>
                <a:latin typeface="Segoe UI" panose="020B0502040204020203" pitchFamily="34" charset="0"/>
                <a:ea typeface="游ゴシック" panose="020B0400000000000000" pitchFamily="50" charset="-128"/>
                <a:cs typeface="Segoe UI" panose="020B0502040204020203" pitchFamily="34" charset="0"/>
              </a:rPr>
              <a:t>Course Director:</a:t>
            </a:r>
          </a:p>
          <a:p>
            <a:r>
              <a:rPr lang="en-US" altLang="ja-JP" sz="1800" b="1" i="0" dirty="0">
                <a:solidFill>
                  <a:schemeClr val="tx1">
                    <a:lumMod val="85000"/>
                    <a:lumOff val="15000"/>
                  </a:schemeClr>
                </a:solidFill>
                <a:latin typeface="Segoe UI" panose="020B0502040204020203" pitchFamily="34" charset="0"/>
                <a:ea typeface="游ゴシック" panose="020B0400000000000000" pitchFamily="50" charset="-128"/>
                <a:cs typeface="Segoe UI" panose="020B0502040204020203" pitchFamily="34" charset="0"/>
              </a:rPr>
              <a:t>Dr. Daijiro Mizuno</a:t>
            </a:r>
            <a:endParaRPr lang="en-US" altLang="ja-JP" sz="1050" b="1" i="0" dirty="0">
              <a:solidFill>
                <a:schemeClr val="tx1">
                  <a:lumMod val="85000"/>
                  <a:lumOff val="15000"/>
                </a:schemeClr>
              </a:solidFill>
              <a:latin typeface="Segoe UI" panose="020B0502040204020203" pitchFamily="34" charset="0"/>
              <a:ea typeface="游ゴシック" panose="020B0400000000000000" pitchFamily="50" charset="-128"/>
              <a:cs typeface="Segoe UI" panose="020B0502040204020203" pitchFamily="34" charset="0"/>
            </a:endParaRPr>
          </a:p>
          <a:p>
            <a:r>
              <a:rPr lang="en-US" altLang="ja-JP" sz="1050" b="1" i="0" dirty="0">
                <a:solidFill>
                  <a:schemeClr val="tx1">
                    <a:lumMod val="85000"/>
                    <a:lumOff val="15000"/>
                  </a:schemeClr>
                </a:solidFill>
                <a:latin typeface="Segoe UI" panose="020B0502040204020203" pitchFamily="34" charset="0"/>
                <a:ea typeface="游ゴシック" panose="020B0400000000000000" pitchFamily="50" charset="-128"/>
                <a:cs typeface="Segoe UI" panose="020B0502040204020203" pitchFamily="34" charset="0"/>
              </a:rPr>
              <a:t>Professor, </a:t>
            </a:r>
          </a:p>
          <a:p>
            <a:r>
              <a:rPr lang="en-US" altLang="ja-JP" sz="1050" b="1" i="0" dirty="0">
                <a:solidFill>
                  <a:schemeClr val="tx1">
                    <a:lumMod val="85000"/>
                    <a:lumOff val="15000"/>
                  </a:schemeClr>
                </a:solidFill>
                <a:latin typeface="Segoe UI" panose="020B0502040204020203" pitchFamily="34" charset="0"/>
                <a:ea typeface="游ゴシック" panose="020B0400000000000000" pitchFamily="50" charset="-128"/>
                <a:cs typeface="Segoe UI" panose="020B0502040204020203" pitchFamily="34" charset="0"/>
              </a:rPr>
              <a:t>Kyoto Institute of Technology </a:t>
            </a:r>
          </a:p>
          <a:p>
            <a:r>
              <a:rPr lang="en-US" altLang="ja-JP" sz="1050" b="1" i="0" dirty="0">
                <a:solidFill>
                  <a:schemeClr val="tx1">
                    <a:lumMod val="85000"/>
                    <a:lumOff val="15000"/>
                  </a:schemeClr>
                </a:solidFill>
                <a:latin typeface="Segoe UI" panose="020B0502040204020203" pitchFamily="34" charset="0"/>
                <a:ea typeface="游ゴシック" panose="020B0400000000000000" pitchFamily="50" charset="-128"/>
                <a:cs typeface="Segoe UI" panose="020B0502040204020203" pitchFamily="34" charset="0"/>
              </a:rPr>
              <a:t>Center for Possible Futures</a:t>
            </a:r>
          </a:p>
        </p:txBody>
      </p:sp>
      <p:pic>
        <p:nvPicPr>
          <p:cNvPr id="8" name="図 7">
            <a:extLst>
              <a:ext uri="{FF2B5EF4-FFF2-40B4-BE49-F238E27FC236}">
                <a16:creationId xmlns:a16="http://schemas.microsoft.com/office/drawing/2014/main" id="{15AB73E2-BD78-3F6E-CB50-D6DE7F4BEDDC}"/>
              </a:ext>
            </a:extLst>
          </p:cNvPr>
          <p:cNvPicPr>
            <a:picLocks noChangeAspect="1"/>
          </p:cNvPicPr>
          <p:nvPr/>
        </p:nvPicPr>
        <p:blipFill rotWithShape="1">
          <a:blip r:embed="rId5">
            <a:extLst>
              <a:ext uri="{BEBA8EAE-BF5A-486C-A8C5-ECC9F3942E4B}">
                <a14:imgProps xmlns:a14="http://schemas.microsoft.com/office/drawing/2010/main">
                  <a14:imgLayer r:embed="rId6">
                    <a14:imgEffect>
                      <a14:brightnessContrast bright="20000"/>
                    </a14:imgEffect>
                  </a14:imgLayer>
                </a14:imgProps>
              </a:ext>
            </a:extLst>
          </a:blip>
          <a:srcRect l="22564" t="10853" r="20391" b="31315"/>
          <a:stretch/>
        </p:blipFill>
        <p:spPr>
          <a:xfrm>
            <a:off x="3165259" y="2469089"/>
            <a:ext cx="762065" cy="756417"/>
          </a:xfrm>
          <a:prstGeom prst="ellipse">
            <a:avLst/>
          </a:prstGeom>
          <a:ln w="28575">
            <a:solidFill>
              <a:srgbClr val="20595A"/>
            </a:solidFill>
          </a:ln>
        </p:spPr>
      </p:pic>
      <p:sp>
        <p:nvSpPr>
          <p:cNvPr id="6" name="テキスト ボックス 5">
            <a:extLst>
              <a:ext uri="{FF2B5EF4-FFF2-40B4-BE49-F238E27FC236}">
                <a16:creationId xmlns:a16="http://schemas.microsoft.com/office/drawing/2014/main" id="{54C485FF-208A-C959-CE67-DA9DA12D6A20}"/>
              </a:ext>
            </a:extLst>
          </p:cNvPr>
          <p:cNvSpPr txBox="1"/>
          <p:nvPr/>
        </p:nvSpPr>
        <p:spPr>
          <a:xfrm>
            <a:off x="0" y="-4513"/>
            <a:ext cx="6027667" cy="540725"/>
          </a:xfrm>
          <a:prstGeom prst="rect">
            <a:avLst/>
          </a:prstGeom>
          <a:noFill/>
        </p:spPr>
        <p:txBody>
          <a:bodyPr wrap="square" rtlCol="0">
            <a:spAutoFit/>
          </a:bodyPr>
          <a:lstStyle/>
          <a:p>
            <a:pPr>
              <a:lnSpc>
                <a:spcPts val="2100"/>
              </a:lnSpc>
            </a:pPr>
            <a:r>
              <a:rPr kumimoji="1" lang="en-US" altLang="ja-JP" sz="1200" b="1" dirty="0">
                <a:latin typeface="Segoe UI Emoji" panose="020B0502040204020203" pitchFamily="34" charset="0"/>
                <a:ea typeface="Segoe UI Emoji" panose="020B0502040204020203" pitchFamily="34" charset="0"/>
                <a:cs typeface="Microsoft Sans Serif" panose="020B0604020202020204" pitchFamily="34" charset="0"/>
              </a:rPr>
              <a:t>FY2025 AOTS</a:t>
            </a:r>
            <a:r>
              <a:rPr kumimoji="1" lang="ja-JP" altLang="en-US" sz="1200" b="1" dirty="0">
                <a:latin typeface="Segoe UI Emoji" panose="020B0502040204020203" pitchFamily="34" charset="0"/>
                <a:ea typeface="Segoe UI Emoji" panose="020B0502040204020203" pitchFamily="34" charset="0"/>
                <a:cs typeface="Microsoft Sans Serif" panose="020B0604020202020204" pitchFamily="34" charset="0"/>
              </a:rPr>
              <a:t> </a:t>
            </a:r>
            <a:r>
              <a:rPr lang="en-US" altLang="ja-JP" sz="1200" b="1" dirty="0">
                <a:latin typeface="Segoe UI Emoji" panose="020B0502040204020203" pitchFamily="34" charset="0"/>
                <a:ea typeface="Segoe UI Emoji" panose="020B0502040204020203" pitchFamily="34" charset="0"/>
                <a:cs typeface="Microsoft Sans Serif" panose="020B0604020202020204" pitchFamily="34" charset="0"/>
              </a:rPr>
              <a:t>Management Training Program in Japan</a:t>
            </a:r>
            <a:r>
              <a:rPr kumimoji="1" lang="ja-JP" altLang="en-US" sz="1200" b="1" dirty="0">
                <a:latin typeface="Segoe UI Emoji" panose="020B0502040204020203" pitchFamily="34" charset="0"/>
                <a:ea typeface="Segoe UI Emoji" panose="020B0502040204020203" pitchFamily="34" charset="0"/>
                <a:cs typeface="Microsoft Sans Serif" panose="020B0604020202020204" pitchFamily="34" charset="0"/>
              </a:rPr>
              <a:t> </a:t>
            </a:r>
            <a:endParaRPr kumimoji="1" lang="en-US" altLang="ja-JP" sz="1200" b="1" dirty="0">
              <a:latin typeface="Segoe UI Emoji" panose="020B0502040204020203" pitchFamily="34" charset="0"/>
              <a:ea typeface="Segoe UI Emoji" panose="020B0502040204020203" pitchFamily="34" charset="0"/>
              <a:cs typeface="Microsoft Sans Serif" panose="020B0604020202020204" pitchFamily="34" charset="0"/>
            </a:endParaRPr>
          </a:p>
          <a:p>
            <a:pPr>
              <a:lnSpc>
                <a:spcPts val="1500"/>
              </a:lnSpc>
            </a:pPr>
            <a:r>
              <a:rPr lang="en-US" altLang="ja-JP" sz="1100" dirty="0">
                <a:latin typeface="Segoe UI Symbol" panose="020B0502040204020203" pitchFamily="34" charset="0"/>
                <a:ea typeface="Meiryo UI" panose="020B0604030504040204" pitchFamily="50" charset="-128"/>
                <a:cs typeface="Microsoft Sans Serif" panose="020B0604020202020204" pitchFamily="34" charset="0"/>
              </a:rPr>
              <a:t>This program will be implemented with the Japanese government subsidies</a:t>
            </a:r>
            <a:endParaRPr lang="ja-JP" altLang="en-US" sz="1100" dirty="0">
              <a:latin typeface="Segoe UI Symbol" panose="020B0502040204020203" pitchFamily="34" charset="0"/>
              <a:ea typeface="Meiryo UI" panose="020B0604030504040204" pitchFamily="50" charset="-128"/>
              <a:cs typeface="Arial Unicode MS" panose="020B0604020202020204" pitchFamily="50" charset="-128"/>
            </a:endParaRPr>
          </a:p>
        </p:txBody>
      </p:sp>
      <p:sp>
        <p:nvSpPr>
          <p:cNvPr id="7" name="テキスト ボックス 6">
            <a:extLst>
              <a:ext uri="{FF2B5EF4-FFF2-40B4-BE49-F238E27FC236}">
                <a16:creationId xmlns:a16="http://schemas.microsoft.com/office/drawing/2014/main" id="{93A7E7DF-DADE-AD86-E94A-E9FEE83ADB50}"/>
              </a:ext>
            </a:extLst>
          </p:cNvPr>
          <p:cNvSpPr txBox="1"/>
          <p:nvPr/>
        </p:nvSpPr>
        <p:spPr>
          <a:xfrm>
            <a:off x="3790329" y="9312705"/>
            <a:ext cx="2721488" cy="477054"/>
          </a:xfrm>
          <a:prstGeom prst="rect">
            <a:avLst/>
          </a:prstGeom>
          <a:noFill/>
        </p:spPr>
        <p:txBody>
          <a:bodyPr wrap="square" rtlCol="0">
            <a:spAutoFit/>
          </a:bodyPr>
          <a:lstStyle/>
          <a:p>
            <a:r>
              <a:rPr lang="en-US" altLang="ja-JP" sz="1100" b="1" dirty="0">
                <a:latin typeface="游ゴシック" panose="020B0400000000000000" pitchFamily="50" charset="-128"/>
                <a:ea typeface="游ゴシック" panose="020B0400000000000000" pitchFamily="50" charset="-128"/>
                <a:cs typeface="Arial" panose="020B0604020202020204" pitchFamily="34" charset="0"/>
              </a:rPr>
              <a:t>Arrive by </a:t>
            </a:r>
            <a:r>
              <a:rPr lang="en-US" altLang="ja-JP" sz="1400" b="1" dirty="0">
                <a:solidFill>
                  <a:srgbClr val="FF0000"/>
                </a:solidFill>
                <a:latin typeface="游ゴシック" panose="020B0400000000000000" pitchFamily="50" charset="-128"/>
                <a:ea typeface="游ゴシック" panose="020B0400000000000000" pitchFamily="50" charset="-128"/>
                <a:cs typeface="Arial" panose="020B0604020202020204" pitchFamily="34" charset="0"/>
              </a:rPr>
              <a:t>1 December 2025</a:t>
            </a:r>
          </a:p>
          <a:p>
            <a:r>
              <a:rPr lang="en-US" altLang="ja-JP" sz="1100" b="1" dirty="0">
                <a:latin typeface="游ゴシック" panose="020B0400000000000000" pitchFamily="50" charset="-128"/>
                <a:ea typeface="游ゴシック" panose="020B0400000000000000" pitchFamily="50" charset="-128"/>
                <a:cs typeface="Arial" panose="020B0604020202020204" pitchFamily="34" charset="0"/>
              </a:rPr>
              <a:t>in Japan</a:t>
            </a:r>
          </a:p>
        </p:txBody>
      </p:sp>
      <p:sp>
        <p:nvSpPr>
          <p:cNvPr id="9" name="テキスト ボックス 8">
            <a:extLst>
              <a:ext uri="{FF2B5EF4-FFF2-40B4-BE49-F238E27FC236}">
                <a16:creationId xmlns:a16="http://schemas.microsoft.com/office/drawing/2014/main" id="{AEC23DBF-630B-DA85-3E19-3BFF806A2862}"/>
              </a:ext>
            </a:extLst>
          </p:cNvPr>
          <p:cNvSpPr txBox="1"/>
          <p:nvPr/>
        </p:nvSpPr>
        <p:spPr>
          <a:xfrm>
            <a:off x="45967" y="8186965"/>
            <a:ext cx="3072525" cy="307777"/>
          </a:xfrm>
          <a:prstGeom prst="rect">
            <a:avLst/>
          </a:prstGeom>
          <a:noFill/>
        </p:spPr>
        <p:txBody>
          <a:bodyPr wrap="square" rtlCol="0">
            <a:spAutoFit/>
          </a:bodyPr>
          <a:lstStyle/>
          <a:p>
            <a:r>
              <a:rPr lang="en-US" altLang="ja-JP" sz="1400" b="1" dirty="0">
                <a:solidFill>
                  <a:srgbClr val="007C58"/>
                </a:solidFill>
                <a:latin typeface="游ゴシック" panose="020B0400000000000000" pitchFamily="50" charset="-128"/>
                <a:ea typeface="游ゴシック" panose="020B0400000000000000" pitchFamily="50" charset="-128"/>
                <a:cs typeface="Segoe UI Semibold" panose="020B0702040204020203" pitchFamily="34" charset="0"/>
              </a:rPr>
              <a:t>Application to:</a:t>
            </a:r>
            <a:endParaRPr kumimoji="1" lang="ja-JP" altLang="en-US" sz="1400" b="1" dirty="0">
              <a:solidFill>
                <a:srgbClr val="007C58"/>
              </a:solidFill>
              <a:latin typeface="游ゴシック" panose="020B0400000000000000" pitchFamily="50" charset="-128"/>
              <a:ea typeface="游ゴシック" panose="020B0400000000000000" pitchFamily="50" charset="-128"/>
              <a:cs typeface="Segoe UI Semibold" panose="020B0702040204020203" pitchFamily="34" charset="0"/>
            </a:endParaRPr>
          </a:p>
        </p:txBody>
      </p:sp>
      <p:sp>
        <p:nvSpPr>
          <p:cNvPr id="10" name="TextBox 8">
            <a:extLst>
              <a:ext uri="{FF2B5EF4-FFF2-40B4-BE49-F238E27FC236}">
                <a16:creationId xmlns:a16="http://schemas.microsoft.com/office/drawing/2014/main" id="{D9922559-9BB8-681A-C8E5-95BD237B6B02}"/>
              </a:ext>
            </a:extLst>
          </p:cNvPr>
          <p:cNvSpPr txBox="1"/>
          <p:nvPr/>
        </p:nvSpPr>
        <p:spPr bwMode="gray">
          <a:xfrm>
            <a:off x="60990" y="8495994"/>
            <a:ext cx="3014987" cy="763671"/>
          </a:xfrm>
          <a:prstGeom prst="rect">
            <a:avLst/>
          </a:prstGeom>
          <a:noFill/>
        </p:spPr>
        <p:txBody>
          <a:bodyPr wrap="square" rtlCol="0">
            <a:spAutoFit/>
          </a:bodyPr>
          <a:lstStyle/>
          <a:p>
            <a:pPr algn="just">
              <a:lnSpc>
                <a:spcPts val="1300"/>
              </a:lnSpc>
            </a:pP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Name of AOTS Alumni Society</a:t>
            </a:r>
            <a:endParaRPr lang="en-US" altLang="ja-JP" sz="1400" b="1" kern="100" dirty="0">
              <a:latin typeface="Meiryo UI" panose="020B0604030504040204" pitchFamily="50" charset="-128"/>
              <a:ea typeface="Meiryo UI" panose="020B0604030504040204" pitchFamily="50" charset="-128"/>
              <a:cs typeface="メイリオ" panose="020B0604030504040204" pitchFamily="50" charset="-128"/>
            </a:endParaRPr>
          </a:p>
          <a:p>
            <a:pPr algn="just">
              <a:lnSpc>
                <a:spcPts val="1300"/>
              </a:lnSpc>
              <a:spcAft>
                <a:spcPts val="0"/>
              </a:spcAft>
            </a:pPr>
            <a:r>
              <a:rPr lang="en-US" altLang="ja-JP" sz="1200" kern="100" dirty="0">
                <a:latin typeface="Meiryo UI" panose="020B0604030504040204" pitchFamily="50" charset="-128"/>
                <a:ea typeface="Meiryo UI" panose="020B0604030504040204" pitchFamily="50" charset="-128"/>
                <a:cs typeface="メイリオ" panose="020B0604030504040204" pitchFamily="50" charset="-128"/>
              </a:rPr>
              <a:t>Name of Coordinator, </a:t>
            </a:r>
          </a:p>
          <a:p>
            <a:pPr algn="just">
              <a:lnSpc>
                <a:spcPts val="1300"/>
              </a:lnSpc>
              <a:spcAft>
                <a:spcPts val="0"/>
              </a:spcAft>
            </a:pPr>
            <a:r>
              <a:rPr lang="en-US" altLang="ja-JP" sz="1200" kern="100" dirty="0">
                <a:latin typeface="Meiryo UI" panose="020B0604030504040204" pitchFamily="50" charset="-128"/>
                <a:ea typeface="Meiryo UI" panose="020B0604030504040204" pitchFamily="50" charset="-128"/>
                <a:cs typeface="メイリオ" panose="020B0604030504040204" pitchFamily="50" charset="-128"/>
              </a:rPr>
              <a:t>Tel: XXXX-XXX-XXX  </a:t>
            </a:r>
          </a:p>
          <a:p>
            <a:pPr algn="just">
              <a:lnSpc>
                <a:spcPts val="1300"/>
              </a:lnSpc>
              <a:spcAft>
                <a:spcPts val="0"/>
              </a:spcAft>
            </a:pPr>
            <a:r>
              <a:rPr lang="en-US" altLang="ja-JP" sz="1200" kern="100" dirty="0">
                <a:latin typeface="Meiryo UI" panose="020B0604030504040204" pitchFamily="50" charset="-128"/>
                <a:ea typeface="Meiryo UI" panose="020B0604030504040204" pitchFamily="50" charset="-128"/>
                <a:cs typeface="メイリオ" panose="020B0604030504040204" pitchFamily="50" charset="-128"/>
              </a:rPr>
              <a:t>Email: XXXXXXX@XXXXX.com</a:t>
            </a:r>
            <a:endParaRPr lang="es-ES" altLang="ja-JP" sz="1200" b="1" kern="100" dirty="0">
              <a:latin typeface="メイリオ" panose="020B0604030504040204" pitchFamily="50" charset="-128"/>
              <a:ea typeface="ＭＳ 明朝" panose="02020609040205080304" pitchFamily="17" charset="-128"/>
              <a:cs typeface="メイリオ" panose="020B0604030504040204" pitchFamily="50" charset="-128"/>
            </a:endParaRPr>
          </a:p>
        </p:txBody>
      </p:sp>
      <p:sp>
        <p:nvSpPr>
          <p:cNvPr id="12" name="テキスト ボックス 11">
            <a:extLst>
              <a:ext uri="{FF2B5EF4-FFF2-40B4-BE49-F238E27FC236}">
                <a16:creationId xmlns:a16="http://schemas.microsoft.com/office/drawing/2014/main" id="{95F17053-7C39-EFF7-65A2-5734AEA40412}"/>
              </a:ext>
            </a:extLst>
          </p:cNvPr>
          <p:cNvSpPr txBox="1"/>
          <p:nvPr/>
        </p:nvSpPr>
        <p:spPr>
          <a:xfrm>
            <a:off x="60990" y="9155634"/>
            <a:ext cx="3072525" cy="307777"/>
          </a:xfrm>
          <a:prstGeom prst="rect">
            <a:avLst/>
          </a:prstGeom>
          <a:noFill/>
        </p:spPr>
        <p:txBody>
          <a:bodyPr wrap="square" rtlCol="0">
            <a:spAutoFit/>
          </a:bodyPr>
          <a:lstStyle/>
          <a:p>
            <a:r>
              <a:rPr lang="en-US" altLang="ja-JP" sz="1400" b="1" dirty="0">
                <a:solidFill>
                  <a:srgbClr val="007C58"/>
                </a:solidFill>
                <a:latin typeface="游ゴシック" panose="020B0400000000000000" pitchFamily="50" charset="-128"/>
                <a:ea typeface="游ゴシック" panose="020B0400000000000000" pitchFamily="50" charset="-128"/>
                <a:cs typeface="Segoe UI Semibold" panose="020B0702040204020203" pitchFamily="34" charset="0"/>
              </a:rPr>
              <a:t>Inquiry:</a:t>
            </a:r>
            <a:endParaRPr kumimoji="1" lang="ja-JP" altLang="en-US" sz="1400" b="1" dirty="0">
              <a:solidFill>
                <a:srgbClr val="007C58"/>
              </a:solidFill>
              <a:latin typeface="游ゴシック" panose="020B0400000000000000" pitchFamily="50" charset="-128"/>
              <a:ea typeface="游ゴシック" panose="020B0400000000000000" pitchFamily="50" charset="-128"/>
              <a:cs typeface="Segoe UI Semibold" panose="020B0702040204020203" pitchFamily="34" charset="0"/>
            </a:endParaRPr>
          </a:p>
        </p:txBody>
      </p:sp>
      <p:sp>
        <p:nvSpPr>
          <p:cNvPr id="17" name="TextBox 8">
            <a:extLst>
              <a:ext uri="{FF2B5EF4-FFF2-40B4-BE49-F238E27FC236}">
                <a16:creationId xmlns:a16="http://schemas.microsoft.com/office/drawing/2014/main" id="{0AE7D387-AA02-83B4-4EAD-6A4C97E1986F}"/>
              </a:ext>
            </a:extLst>
          </p:cNvPr>
          <p:cNvSpPr txBox="1"/>
          <p:nvPr/>
        </p:nvSpPr>
        <p:spPr bwMode="gray">
          <a:xfrm>
            <a:off x="75331" y="9465914"/>
            <a:ext cx="3646367" cy="425758"/>
          </a:xfrm>
          <a:prstGeom prst="rect">
            <a:avLst/>
          </a:prstGeom>
          <a:noFill/>
        </p:spPr>
        <p:txBody>
          <a:bodyPr wrap="square" rtlCol="0">
            <a:spAutoFit/>
          </a:bodyPr>
          <a:lstStyle/>
          <a:p>
            <a:pPr algn="just">
              <a:lnSpc>
                <a:spcPts val="1300"/>
              </a:lnSpc>
              <a:spcAft>
                <a:spcPts val="0"/>
              </a:spcAft>
            </a:pPr>
            <a:r>
              <a:rPr lang="en-US" altLang="ja-JP" sz="1400" b="1" kern="100" dirty="0">
                <a:latin typeface="Meiryo UI" panose="020B0604030504040204" pitchFamily="50" charset="-128"/>
                <a:ea typeface="Meiryo UI" panose="020B0604030504040204" pitchFamily="50" charset="-128"/>
                <a:cs typeface="メイリオ" panose="020B0604030504040204" pitchFamily="50" charset="-128"/>
              </a:rPr>
              <a:t>AOTS Overseas Cooperation </a:t>
            </a:r>
            <a:r>
              <a:rPr lang="en-US" altLang="ja-JP" sz="1400" b="1" kern="100" dirty="0" err="1">
                <a:latin typeface="Meiryo UI" panose="020B0604030504040204" pitchFamily="50" charset="-128"/>
                <a:ea typeface="Meiryo UI" panose="020B0604030504040204" pitchFamily="50" charset="-128"/>
                <a:cs typeface="メイリオ" panose="020B0604030504040204" pitchFamily="50" charset="-128"/>
              </a:rPr>
              <a:t>ⅠGroup</a:t>
            </a:r>
            <a:r>
              <a:rPr lang="ja-JP" altLang="en-US" sz="1200" kern="100" dirty="0">
                <a:latin typeface="Meiryo UI" panose="020B0604030504040204" pitchFamily="50" charset="-128"/>
                <a:ea typeface="Meiryo UI" panose="020B0604030504040204" pitchFamily="50" charset="-128"/>
                <a:cs typeface="メイリオ" panose="020B0604030504040204" pitchFamily="50" charset="-128"/>
              </a:rPr>
              <a:t>   </a:t>
            </a:r>
            <a:endParaRPr lang="en-US" altLang="ja-JP" sz="1200" kern="100" dirty="0">
              <a:latin typeface="Meiryo UI" panose="020B0604030504040204" pitchFamily="50" charset="-128"/>
              <a:ea typeface="Meiryo UI" panose="020B0604030504040204" pitchFamily="50" charset="-128"/>
              <a:cs typeface="メイリオ" panose="020B0604030504040204" pitchFamily="50" charset="-128"/>
            </a:endParaRPr>
          </a:p>
          <a:p>
            <a:pPr algn="just">
              <a:lnSpc>
                <a:spcPts val="1300"/>
              </a:lnSpc>
              <a:spcAft>
                <a:spcPts val="0"/>
              </a:spcAft>
            </a:pPr>
            <a:r>
              <a:rPr lang="en-US" altLang="ja-JP" sz="1200" kern="100" dirty="0">
                <a:latin typeface="Meiryo UI" panose="020B0604030504040204" pitchFamily="50" charset="-128"/>
                <a:ea typeface="Meiryo UI" panose="020B0604030504040204" pitchFamily="50" charset="-128"/>
                <a:cs typeface="メイリオ" panose="020B0604030504040204" pitchFamily="50" charset="-128"/>
              </a:rPr>
              <a:t>Email:</a:t>
            </a:r>
            <a:r>
              <a:rPr lang="en-US" altLang="ja-JP" sz="1200" b="1" kern="100" dirty="0">
                <a:solidFill>
                  <a:srgbClr val="0070C0"/>
                </a:solidFill>
                <a:latin typeface="Meiryo UI" panose="020B0604030504040204" pitchFamily="50" charset="-128"/>
                <a:ea typeface="Meiryo UI" panose="020B0604030504040204" pitchFamily="50" charset="-128"/>
                <a:cs typeface="メイリオ" panose="020B0604030504040204" pitchFamily="50" charset="-128"/>
              </a:rPr>
              <a:t> </a:t>
            </a:r>
            <a:r>
              <a:rPr lang="en-US" altLang="ja-JP" sz="1200" b="1" u="sng"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shouhei-au@aots.jp</a:t>
            </a:r>
          </a:p>
        </p:txBody>
      </p:sp>
      <p:cxnSp>
        <p:nvCxnSpPr>
          <p:cNvPr id="18" name="直線コネクタ 17">
            <a:extLst>
              <a:ext uri="{FF2B5EF4-FFF2-40B4-BE49-F238E27FC236}">
                <a16:creationId xmlns:a16="http://schemas.microsoft.com/office/drawing/2014/main" id="{976225B4-E16F-3161-35F4-8F136E6BBC9F}"/>
              </a:ext>
            </a:extLst>
          </p:cNvPr>
          <p:cNvCxnSpPr/>
          <p:nvPr/>
        </p:nvCxnSpPr>
        <p:spPr>
          <a:xfrm>
            <a:off x="120559" y="8479166"/>
            <a:ext cx="26600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EA0CE7FC-3E0C-7730-E4D9-C66D2325B31E}"/>
              </a:ext>
            </a:extLst>
          </p:cNvPr>
          <p:cNvCxnSpPr/>
          <p:nvPr/>
        </p:nvCxnSpPr>
        <p:spPr>
          <a:xfrm>
            <a:off x="120559" y="9451303"/>
            <a:ext cx="266001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2B7461A1-2534-AF60-4E81-FF4A6A824A67}"/>
              </a:ext>
            </a:extLst>
          </p:cNvPr>
          <p:cNvSpPr txBox="1"/>
          <p:nvPr/>
        </p:nvSpPr>
        <p:spPr>
          <a:xfrm>
            <a:off x="45967" y="4272926"/>
            <a:ext cx="3506644" cy="178510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000" dirty="0">
                <a:latin typeface="Segoe UI" panose="020B0502040204020203" pitchFamily="34" charset="0"/>
                <a:ea typeface="Meiryo UI" panose="020B0604030504040204" pitchFamily="50" charset="-128"/>
                <a:cs typeface="Segoe UI" panose="020B0502040204020203" pitchFamily="34" charset="0"/>
              </a:rPr>
              <a:t>✓</a:t>
            </a:r>
            <a:r>
              <a:rPr lang="en-US" altLang="ja-JP" sz="1000" dirty="0">
                <a:latin typeface="Segoe UI" panose="020B0502040204020203" pitchFamily="34" charset="0"/>
                <a:ea typeface="Meiryo UI" panose="020B0604030504040204" pitchFamily="50" charset="-128"/>
                <a:cs typeface="Segoe UI" panose="020B0502040204020203" pitchFamily="34" charset="0"/>
              </a:rPr>
              <a:t>Organize and recognize changes in the business   </a:t>
            </a:r>
          </a:p>
          <a:p>
            <a:r>
              <a:rPr lang="ja-JP" altLang="en-US" sz="1000" dirty="0">
                <a:latin typeface="Segoe UI" panose="020B0502040204020203" pitchFamily="34" charset="0"/>
                <a:ea typeface="Meiryo UI" panose="020B0604030504040204" pitchFamily="50" charset="-128"/>
                <a:cs typeface="Segoe UI" panose="020B0502040204020203" pitchFamily="34" charset="0"/>
              </a:rPr>
              <a:t>　　</a:t>
            </a:r>
            <a:r>
              <a:rPr lang="en-US" altLang="ja-JP" sz="1000" dirty="0">
                <a:latin typeface="Segoe UI" panose="020B0502040204020203" pitchFamily="34" charset="0"/>
                <a:ea typeface="Meiryo UI" panose="020B0604030504040204" pitchFamily="50" charset="-128"/>
                <a:cs typeface="Segoe UI" panose="020B0502040204020203" pitchFamily="34" charset="0"/>
              </a:rPr>
              <a:t>environment and deepen understanding of the </a:t>
            </a:r>
            <a:r>
              <a:rPr lang="en-US" altLang="ja-JP" sz="1000" b="1" dirty="0">
                <a:latin typeface="Segoe UI" panose="020B0502040204020203" pitchFamily="34" charset="0"/>
                <a:ea typeface="Meiryo UI" panose="020B0604030504040204" pitchFamily="50" charset="-128"/>
                <a:cs typeface="Segoe UI" panose="020B0502040204020203" pitchFamily="34" charset="0"/>
              </a:rPr>
              <a:t>concept  </a:t>
            </a:r>
          </a:p>
          <a:p>
            <a:r>
              <a:rPr lang="en-US" altLang="ja-JP" sz="1000" b="1" dirty="0">
                <a:latin typeface="Segoe UI" panose="020B0502040204020203" pitchFamily="34" charset="0"/>
                <a:ea typeface="Meiryo UI" panose="020B0604030504040204" pitchFamily="50" charset="-128"/>
                <a:cs typeface="Segoe UI" panose="020B0502040204020203" pitchFamily="34" charset="0"/>
              </a:rPr>
              <a:t>    of  CE, types of CE businesses, and basic strategies</a:t>
            </a:r>
            <a:r>
              <a:rPr lang="en-US" altLang="ja-JP" sz="1000" dirty="0">
                <a:latin typeface="Segoe UI" panose="020B0502040204020203" pitchFamily="34" charset="0"/>
                <a:ea typeface="Meiryo UI" panose="020B0604030504040204" pitchFamily="50" charset="-128"/>
                <a:cs typeface="Segoe UI" panose="020B0502040204020203" pitchFamily="34" charset="0"/>
              </a:rPr>
              <a:t>.</a:t>
            </a:r>
          </a:p>
          <a:p>
            <a:r>
              <a:rPr lang="ja-JP" altLang="en-US" sz="1000" dirty="0">
                <a:latin typeface="Segoe UI" panose="020B0502040204020203" pitchFamily="34" charset="0"/>
                <a:ea typeface="Meiryo UI" panose="020B0604030504040204" pitchFamily="50" charset="-128"/>
                <a:cs typeface="Segoe UI" panose="020B0502040204020203" pitchFamily="34" charset="0"/>
              </a:rPr>
              <a:t>✓</a:t>
            </a:r>
            <a:r>
              <a:rPr lang="en-US" altLang="ja-JP" sz="1000" dirty="0">
                <a:latin typeface="Segoe UI" panose="020B0502040204020203" pitchFamily="34" charset="0"/>
                <a:ea typeface="Meiryo UI" panose="020B0604030504040204" pitchFamily="50" charset="-128"/>
                <a:cs typeface="Segoe UI" panose="020B0502040204020203" pitchFamily="34" charset="0"/>
              </a:rPr>
              <a:t>Learn </a:t>
            </a:r>
            <a:r>
              <a:rPr lang="en-US" altLang="ja-JP" sz="1000" b="1" dirty="0">
                <a:latin typeface="Segoe UI" panose="020B0502040204020203" pitchFamily="34" charset="0"/>
                <a:ea typeface="Meiryo UI" panose="020B0604030504040204" pitchFamily="50" charset="-128"/>
                <a:cs typeface="Segoe UI" panose="020B0502040204020203" pitchFamily="34" charset="0"/>
              </a:rPr>
              <a:t>how to use circular design and other methods </a:t>
            </a:r>
            <a:r>
              <a:rPr lang="ja-JP" altLang="en-US" sz="1000" b="1" dirty="0">
                <a:latin typeface="Segoe UI" panose="020B0502040204020203" pitchFamily="34" charset="0"/>
                <a:ea typeface="Meiryo UI" panose="020B0604030504040204" pitchFamily="50" charset="-128"/>
                <a:cs typeface="Segoe UI" panose="020B0502040204020203" pitchFamily="34" charset="0"/>
              </a:rPr>
              <a:t>　</a:t>
            </a:r>
            <a:endParaRPr lang="en-US" altLang="ja-JP" sz="1000" b="1" dirty="0">
              <a:latin typeface="Segoe UI" panose="020B0502040204020203" pitchFamily="34" charset="0"/>
              <a:ea typeface="Meiryo UI" panose="020B0604030504040204" pitchFamily="50" charset="-128"/>
              <a:cs typeface="Segoe UI" panose="020B0502040204020203" pitchFamily="34" charset="0"/>
            </a:endParaRPr>
          </a:p>
          <a:p>
            <a:r>
              <a:rPr lang="ja-JP" altLang="en-US" sz="1000" b="1" dirty="0">
                <a:latin typeface="Segoe UI" panose="020B0502040204020203" pitchFamily="34" charset="0"/>
                <a:ea typeface="Meiryo UI" panose="020B0604030504040204" pitchFamily="50" charset="-128"/>
                <a:cs typeface="Segoe UI" panose="020B0502040204020203" pitchFamily="34" charset="0"/>
              </a:rPr>
              <a:t>　　</a:t>
            </a:r>
            <a:r>
              <a:rPr lang="en-US" altLang="ja-JP" sz="1000" dirty="0">
                <a:latin typeface="Segoe UI" panose="020B0502040204020203" pitchFamily="34" charset="0"/>
                <a:ea typeface="Meiryo UI" panose="020B0604030504040204" pitchFamily="50" charset="-128"/>
                <a:cs typeface="Segoe UI" panose="020B0502040204020203" pitchFamily="34" charset="0"/>
              </a:rPr>
              <a:t>necessary for building CE business.</a:t>
            </a:r>
          </a:p>
          <a:p>
            <a:r>
              <a:rPr lang="ja-JP" altLang="en-US" sz="1000" dirty="0">
                <a:latin typeface="Segoe UI" panose="020B0502040204020203" pitchFamily="34" charset="0"/>
                <a:ea typeface="Meiryo UI" panose="020B0604030504040204" pitchFamily="50" charset="-128"/>
                <a:cs typeface="Segoe UI" panose="020B0502040204020203" pitchFamily="34" charset="0"/>
              </a:rPr>
              <a:t>✓</a:t>
            </a:r>
            <a:r>
              <a:rPr lang="en-US" altLang="ja-JP" sz="1000" b="1" dirty="0">
                <a:latin typeface="Segoe UI" panose="020B0502040204020203" pitchFamily="34" charset="0"/>
                <a:ea typeface="Meiryo UI" panose="020B0604030504040204" pitchFamily="50" charset="-128"/>
                <a:cs typeface="Segoe UI" panose="020B0502040204020203" pitchFamily="34" charset="0"/>
              </a:rPr>
              <a:t>Gain practical knowledge </a:t>
            </a:r>
            <a:r>
              <a:rPr lang="en-US" altLang="ja-JP" sz="1000" dirty="0">
                <a:latin typeface="Segoe UI" panose="020B0502040204020203" pitchFamily="34" charset="0"/>
                <a:ea typeface="Meiryo UI" panose="020B0604030504040204" pitchFamily="50" charset="-128"/>
                <a:cs typeface="Segoe UI" panose="020B0502040204020203" pitchFamily="34" charset="0"/>
              </a:rPr>
              <a:t>about building a CE business </a:t>
            </a:r>
            <a:r>
              <a:rPr lang="ja-JP" altLang="en-US" sz="1000" dirty="0">
                <a:latin typeface="Segoe UI" panose="020B0502040204020203" pitchFamily="34" charset="0"/>
                <a:ea typeface="Meiryo UI" panose="020B0604030504040204" pitchFamily="50" charset="-128"/>
                <a:cs typeface="Segoe UI" panose="020B0502040204020203" pitchFamily="34" charset="0"/>
              </a:rPr>
              <a:t>　</a:t>
            </a:r>
            <a:endParaRPr lang="en-US" altLang="ja-JP" sz="1000" dirty="0">
              <a:latin typeface="Segoe UI" panose="020B0502040204020203" pitchFamily="34" charset="0"/>
              <a:ea typeface="Meiryo UI" panose="020B0604030504040204" pitchFamily="50" charset="-128"/>
              <a:cs typeface="Segoe UI" panose="020B0502040204020203" pitchFamily="34" charset="0"/>
            </a:endParaRPr>
          </a:p>
          <a:p>
            <a:r>
              <a:rPr lang="ja-JP" altLang="en-US" sz="1000" dirty="0">
                <a:latin typeface="Segoe UI" panose="020B0502040204020203" pitchFamily="34" charset="0"/>
                <a:ea typeface="Meiryo UI" panose="020B0604030504040204" pitchFamily="50" charset="-128"/>
                <a:cs typeface="Segoe UI" panose="020B0502040204020203" pitchFamily="34" charset="0"/>
              </a:rPr>
              <a:t>　　</a:t>
            </a:r>
            <a:r>
              <a:rPr lang="en-US" altLang="ja-JP" sz="1000" dirty="0">
                <a:latin typeface="Segoe UI" panose="020B0502040204020203" pitchFamily="34" charset="0"/>
                <a:ea typeface="Meiryo UI" panose="020B0604030504040204" pitchFamily="50" charset="-128"/>
                <a:cs typeface="Segoe UI" panose="020B0502040204020203" pitchFamily="34" charset="0"/>
              </a:rPr>
              <a:t>and issues through </a:t>
            </a:r>
            <a:r>
              <a:rPr lang="en-US" altLang="ja-JP" sz="1000" b="1" dirty="0">
                <a:latin typeface="Segoe UI" panose="020B0502040204020203" pitchFamily="34" charset="0"/>
                <a:ea typeface="Meiryo UI" panose="020B0604030504040204" pitchFamily="50" charset="-128"/>
                <a:cs typeface="Segoe UI" panose="020B0502040204020203" pitchFamily="34" charset="0"/>
              </a:rPr>
              <a:t>company visits</a:t>
            </a:r>
            <a:r>
              <a:rPr lang="en-US" altLang="ja-JP" sz="1000" dirty="0">
                <a:latin typeface="Segoe UI" panose="020B0502040204020203" pitchFamily="34" charset="0"/>
                <a:ea typeface="Meiryo UI" panose="020B0604030504040204" pitchFamily="50" charset="-128"/>
                <a:cs typeface="Segoe UI" panose="020B0502040204020203" pitchFamily="34" charset="0"/>
              </a:rPr>
              <a:t>.</a:t>
            </a:r>
          </a:p>
          <a:p>
            <a:r>
              <a:rPr lang="ja-JP" altLang="en-US" sz="1000" dirty="0">
                <a:latin typeface="Segoe UI" panose="020B0502040204020203" pitchFamily="34" charset="0"/>
                <a:ea typeface="Meiryo UI" panose="020B0604030504040204" pitchFamily="50" charset="-128"/>
                <a:cs typeface="Segoe UI" panose="020B0502040204020203" pitchFamily="34" charset="0"/>
              </a:rPr>
              <a:t>✓</a:t>
            </a:r>
            <a:r>
              <a:rPr lang="en-US" altLang="ja-JP" sz="1000" dirty="0">
                <a:latin typeface="Segoe UI" panose="020B0502040204020203" pitchFamily="34" charset="0"/>
                <a:ea typeface="Meiryo UI" panose="020B0604030504040204" pitchFamily="50" charset="-128"/>
                <a:cs typeface="Segoe UI" panose="020B0502040204020203" pitchFamily="34" charset="0"/>
              </a:rPr>
              <a:t>Learn to </a:t>
            </a:r>
            <a:r>
              <a:rPr lang="en-US" altLang="ja-JP" sz="1000" b="1" dirty="0">
                <a:latin typeface="Segoe UI" panose="020B0502040204020203" pitchFamily="34" charset="0"/>
                <a:ea typeface="Meiryo UI" panose="020B0604030504040204" pitchFamily="50" charset="-128"/>
                <a:cs typeface="Segoe UI" panose="020B0502040204020203" pitchFamily="34" charset="0"/>
              </a:rPr>
              <a:t>formulate action plans for CE business model</a:t>
            </a:r>
            <a:br>
              <a:rPr lang="en-US" altLang="ja-JP" sz="1000" b="1" dirty="0">
                <a:latin typeface="Segoe UI" panose="020B0502040204020203" pitchFamily="34" charset="0"/>
                <a:ea typeface="Meiryo UI" panose="020B0604030504040204" pitchFamily="50" charset="-128"/>
                <a:cs typeface="Segoe UI" panose="020B0502040204020203" pitchFamily="34" charset="0"/>
              </a:rPr>
            </a:br>
            <a:r>
              <a:rPr lang="en-US" altLang="ja-JP" sz="1000" b="1" dirty="0">
                <a:latin typeface="Segoe UI" panose="020B0502040204020203" pitchFamily="34" charset="0"/>
                <a:ea typeface="Meiryo UI" panose="020B0604030504040204" pitchFamily="50" charset="-128"/>
                <a:cs typeface="Segoe UI" panose="020B0502040204020203" pitchFamily="34" charset="0"/>
              </a:rPr>
              <a:t>    transformation</a:t>
            </a:r>
            <a:r>
              <a:rPr lang="en-US" altLang="ja-JP" sz="1000" dirty="0">
                <a:latin typeface="Segoe UI" panose="020B0502040204020203" pitchFamily="34" charset="0"/>
                <a:ea typeface="Meiryo UI" panose="020B0604030504040204" pitchFamily="50" charset="-128"/>
                <a:cs typeface="Segoe UI" panose="020B0502040204020203" pitchFamily="34" charset="0"/>
              </a:rPr>
              <a:t> through hands-on experience and </a:t>
            </a:r>
          </a:p>
          <a:p>
            <a:r>
              <a:rPr lang="en-US" altLang="ja-JP" sz="1000" dirty="0">
                <a:latin typeface="Segoe UI" panose="020B0502040204020203" pitchFamily="34" charset="0"/>
                <a:ea typeface="Meiryo UI" panose="020B0604030504040204" pitchFamily="50" charset="-128"/>
                <a:cs typeface="Segoe UI" panose="020B0502040204020203" pitchFamily="34" charset="0"/>
              </a:rPr>
              <a:t>    acquire  the basic skills to put them into practice in their </a:t>
            </a:r>
          </a:p>
          <a:p>
            <a:r>
              <a:rPr lang="en-US" altLang="ja-JP" sz="1000" dirty="0">
                <a:latin typeface="Segoe UI" panose="020B0502040204020203" pitchFamily="34" charset="0"/>
                <a:ea typeface="Meiryo UI" panose="020B0604030504040204" pitchFamily="50" charset="-128"/>
                <a:cs typeface="Segoe UI" panose="020B0502040204020203" pitchFamily="34" charset="0"/>
              </a:rPr>
              <a:t>    own companies.</a:t>
            </a:r>
          </a:p>
        </p:txBody>
      </p:sp>
    </p:spTree>
    <p:extLst>
      <p:ext uri="{BB962C8B-B14F-4D97-AF65-F5344CB8AC3E}">
        <p14:creationId xmlns:p14="http://schemas.microsoft.com/office/powerpoint/2010/main" val="1485482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8247" y="284936"/>
            <a:ext cx="3630197" cy="337757"/>
          </a:xfrm>
          <a:solidFill>
            <a:srgbClr val="00B050"/>
          </a:solidFill>
        </p:spPr>
        <p:txBody>
          <a:bodyPr anchor="ctr">
            <a:noAutofit/>
          </a:bodyPr>
          <a:lstStyle/>
          <a:p>
            <a:pPr marL="0" indent="0" algn="ctr">
              <a:lnSpc>
                <a:spcPct val="100000"/>
              </a:lnSpc>
              <a:buNone/>
            </a:pPr>
            <a:r>
              <a:rPr lang="en-US" altLang="ja-JP"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Course schedule (tentative)</a:t>
            </a:r>
            <a:endParaRPr lang="ja-JP" altLang="en-US"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テキスト ボックス 47"/>
          <p:cNvSpPr txBox="1"/>
          <p:nvPr/>
        </p:nvSpPr>
        <p:spPr>
          <a:xfrm>
            <a:off x="76431" y="7879042"/>
            <a:ext cx="6829301" cy="513962"/>
          </a:xfrm>
          <a:prstGeom prst="rect">
            <a:avLst/>
          </a:prstGeom>
          <a:solidFill>
            <a:schemeClr val="bg1"/>
          </a:solidFill>
          <a:ln>
            <a:noFill/>
          </a:ln>
        </p:spPr>
        <p:txBody>
          <a:bodyPr wrap="square" rtlCol="0" anchor="ctr">
            <a:normAutofit/>
          </a:bodyPr>
          <a:lstStyle/>
          <a:p>
            <a:pPr>
              <a:lnSpc>
                <a:spcPts val="1700"/>
              </a:lnSpc>
            </a:pPr>
            <a:r>
              <a:rPr lang="en-US" altLang="ja-JP" sz="1000" kern="100" dirty="0">
                <a:latin typeface="Meiryo UI" panose="020B0604030504040204" pitchFamily="50" charset="-128"/>
                <a:ea typeface="Meiryo UI" panose="020B0604030504040204" pitchFamily="50" charset="-128"/>
                <a:cs typeface="Angsana New" panose="02020603050405020304" pitchFamily="18" charset="-34"/>
              </a:rPr>
              <a:t>The training center provides training facilities and accommodations/meals for the training participants.   (Address : 7-5, </a:t>
            </a:r>
            <a:r>
              <a:rPr lang="en-US" altLang="ja-JP" sz="1000" kern="100" dirty="0" err="1">
                <a:latin typeface="Meiryo UI" panose="020B0604030504040204" pitchFamily="50" charset="-128"/>
                <a:ea typeface="Meiryo UI" panose="020B0604030504040204" pitchFamily="50" charset="-128"/>
                <a:cs typeface="Angsana New" panose="02020603050405020304" pitchFamily="18" charset="-34"/>
              </a:rPr>
              <a:t>Asaka</a:t>
            </a:r>
            <a:r>
              <a:rPr lang="en-US" altLang="ja-JP" sz="1000" kern="100" dirty="0">
                <a:latin typeface="Meiryo UI" panose="020B0604030504040204" pitchFamily="50" charset="-128"/>
                <a:ea typeface="Meiryo UI" panose="020B0604030504040204" pitchFamily="50" charset="-128"/>
                <a:cs typeface="Angsana New" panose="02020603050405020304" pitchFamily="18" charset="-34"/>
              </a:rPr>
              <a:t> 1-chome, Sumiyoshi-</a:t>
            </a:r>
            <a:r>
              <a:rPr lang="en-US" altLang="ja-JP" sz="1000" kern="100" dirty="0" err="1">
                <a:latin typeface="Meiryo UI" panose="020B0604030504040204" pitchFamily="50" charset="-128"/>
                <a:ea typeface="Meiryo UI" panose="020B0604030504040204" pitchFamily="50" charset="-128"/>
                <a:cs typeface="Angsana New" panose="02020603050405020304" pitchFamily="18" charset="-34"/>
              </a:rPr>
              <a:t>ku</a:t>
            </a:r>
            <a:r>
              <a:rPr lang="en-US" altLang="ja-JP" sz="1000" kern="100" dirty="0">
                <a:latin typeface="Meiryo UI" panose="020B0604030504040204" pitchFamily="50" charset="-128"/>
                <a:ea typeface="Meiryo UI" panose="020B0604030504040204" pitchFamily="50" charset="-128"/>
                <a:cs typeface="Angsana New" panose="02020603050405020304" pitchFamily="18" charset="-34"/>
              </a:rPr>
              <a:t>, Osaka 558-0021)</a:t>
            </a:r>
            <a:endParaRPr lang="ja-JP" altLang="en-US" sz="1000" kern="100" dirty="0">
              <a:latin typeface="Meiryo UI" panose="020B0604030504040204" pitchFamily="50" charset="-128"/>
              <a:ea typeface="Meiryo UI" panose="020B0604030504040204" pitchFamily="50" charset="-128"/>
              <a:cs typeface="Angsana New" panose="02020603050405020304" pitchFamily="18" charset="-34"/>
            </a:endParaRPr>
          </a:p>
        </p:txBody>
      </p:sp>
      <p:sp>
        <p:nvSpPr>
          <p:cNvPr id="10" name="テキスト ボックス 9"/>
          <p:cNvSpPr txBox="1"/>
          <p:nvPr/>
        </p:nvSpPr>
        <p:spPr>
          <a:xfrm>
            <a:off x="68346" y="660269"/>
            <a:ext cx="3405330" cy="215444"/>
          </a:xfrm>
          <a:prstGeom prst="rect">
            <a:avLst/>
          </a:prstGeom>
          <a:noFill/>
        </p:spPr>
        <p:txBody>
          <a:bodyPr wrap="square" rtlCol="0">
            <a:spAutoFit/>
          </a:bodyPr>
          <a:lstStyle/>
          <a:p>
            <a:r>
              <a:rPr lang="en-US" altLang="ja-JP" sz="800" dirty="0">
                <a:latin typeface="Meiryo UI" panose="020B0604030504040204" pitchFamily="50" charset="-128"/>
                <a:ea typeface="Meiryo UI" panose="020B0604030504040204" pitchFamily="50" charset="-128"/>
                <a:cs typeface="Meiryo UI" panose="020B0604030504040204" pitchFamily="50" charset="-128"/>
              </a:rPr>
              <a:t>※Program line-up and schedule are subject to change.</a:t>
            </a:r>
            <a:endParaRPr kumimoji="1" lang="ja-JP" altLang="en-US"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コンテンツ プレースホルダー 2"/>
          <p:cNvSpPr txBox="1">
            <a:spLocks/>
          </p:cNvSpPr>
          <p:nvPr/>
        </p:nvSpPr>
        <p:spPr>
          <a:xfrm>
            <a:off x="88247" y="7468923"/>
            <a:ext cx="4757969" cy="337757"/>
          </a:xfrm>
          <a:prstGeom prst="rect">
            <a:avLst/>
          </a:prstGeom>
          <a:solidFill>
            <a:srgbClr val="00B050"/>
          </a:solidFill>
        </p:spPr>
        <p:txBody>
          <a:bodyPr vert="horz" lIns="91440" tIns="45720" rIns="91440" bIns="45720" rtlCol="0" anchor="ct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en-US" altLang="ja-JP"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AOTS Kansai Kenshu(training) Center</a:t>
            </a:r>
            <a:endParaRPr lang="ja-JP" altLang="en-US"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TextBox 8">
            <a:extLst>
              <a:ext uri="{FF2B5EF4-FFF2-40B4-BE49-F238E27FC236}">
                <a16:creationId xmlns:a16="http://schemas.microsoft.com/office/drawing/2014/main" id="{57A1C478-2D42-DE4A-48A3-99D97EBEEF2F}"/>
              </a:ext>
            </a:extLst>
          </p:cNvPr>
          <p:cNvSpPr txBox="1">
            <a:spLocks/>
          </p:cNvSpPr>
          <p:nvPr/>
        </p:nvSpPr>
        <p:spPr bwMode="gray">
          <a:xfrm>
            <a:off x="28699" y="9620186"/>
            <a:ext cx="6785534" cy="259045"/>
          </a:xfrm>
          <a:prstGeom prst="rect">
            <a:avLst/>
          </a:prstGeom>
          <a:solidFill>
            <a:srgbClr val="00B050"/>
          </a:solidFill>
        </p:spPr>
        <p:txBody>
          <a:bodyPr wrap="square" rtlCol="0">
            <a:spAutoFit/>
          </a:bodyPr>
          <a:lstStyle/>
          <a:p>
            <a:pPr algn="just">
              <a:lnSpc>
                <a:spcPts val="1300"/>
              </a:lnSpc>
              <a:spcAft>
                <a:spcPts val="0"/>
              </a:spcAft>
            </a:pP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Please review the “Program Outline of</a:t>
            </a:r>
            <a:r>
              <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CEB” for application details. </a:t>
            </a:r>
          </a:p>
        </p:txBody>
      </p:sp>
      <p:pic>
        <p:nvPicPr>
          <p:cNvPr id="4" name="図 3" descr="建物の前の道路&#10;&#10;低い精度で自動的に生成された説明">
            <a:extLst>
              <a:ext uri="{FF2B5EF4-FFF2-40B4-BE49-F238E27FC236}">
                <a16:creationId xmlns:a16="http://schemas.microsoft.com/office/drawing/2014/main" id="{8608F13A-CA86-4124-5F87-08508C1BA2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553" y="8516653"/>
            <a:ext cx="1452790" cy="1089593"/>
          </a:xfrm>
          <a:prstGeom prst="rect">
            <a:avLst/>
          </a:prstGeom>
        </p:spPr>
      </p:pic>
      <p:pic>
        <p:nvPicPr>
          <p:cNvPr id="8" name="図 7" descr="部屋に備え付けている様々な家具&#10;&#10;中程度の精度で自動的に生成された説明">
            <a:extLst>
              <a:ext uri="{FF2B5EF4-FFF2-40B4-BE49-F238E27FC236}">
                <a16:creationId xmlns:a16="http://schemas.microsoft.com/office/drawing/2014/main" id="{B295FD20-CF34-7ADE-8926-766160BBBD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4687" y="8516655"/>
            <a:ext cx="1452790" cy="1089591"/>
          </a:xfrm>
          <a:prstGeom prst="rect">
            <a:avLst/>
          </a:prstGeom>
        </p:spPr>
      </p:pic>
      <p:pic>
        <p:nvPicPr>
          <p:cNvPr id="9" name="図 8" descr="屋内, 天井, 椅子, テーブル が含まれている画像&#10;&#10;自動的に生成された説明">
            <a:extLst>
              <a:ext uri="{FF2B5EF4-FFF2-40B4-BE49-F238E27FC236}">
                <a16:creationId xmlns:a16="http://schemas.microsoft.com/office/drawing/2014/main" id="{C230FF6A-AD70-ADC4-AB95-940349B70D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49109" y="8508284"/>
            <a:ext cx="1452790" cy="1089593"/>
          </a:xfrm>
          <a:prstGeom prst="rect">
            <a:avLst/>
          </a:prstGeom>
        </p:spPr>
      </p:pic>
      <p:pic>
        <p:nvPicPr>
          <p:cNvPr id="12" name="図 11">
            <a:extLst>
              <a:ext uri="{FF2B5EF4-FFF2-40B4-BE49-F238E27FC236}">
                <a16:creationId xmlns:a16="http://schemas.microsoft.com/office/drawing/2014/main" id="{39DA5D0E-73BE-40F1-1321-697C066C0692}"/>
              </a:ext>
            </a:extLst>
          </p:cNvPr>
          <p:cNvPicPr>
            <a:picLocks noChangeAspect="1"/>
          </p:cNvPicPr>
          <p:nvPr/>
        </p:nvPicPr>
        <p:blipFill>
          <a:blip r:embed="rId5"/>
          <a:stretch>
            <a:fillRect/>
          </a:stretch>
        </p:blipFill>
        <p:spPr>
          <a:xfrm>
            <a:off x="293613" y="948074"/>
            <a:ext cx="6394935" cy="6520849"/>
          </a:xfrm>
          <a:prstGeom prst="rect">
            <a:avLst/>
          </a:prstGeom>
        </p:spPr>
      </p:pic>
    </p:spTree>
    <p:extLst>
      <p:ext uri="{BB962C8B-B14F-4D97-AF65-F5344CB8AC3E}">
        <p14:creationId xmlns:p14="http://schemas.microsoft.com/office/powerpoint/2010/main" val="24915567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5592</TotalTime>
  <Words>548</Words>
  <Application>Microsoft Office PowerPoint</Application>
  <PresentationFormat>A4 210 x 297 mm</PresentationFormat>
  <Paragraphs>57</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Meiryo UI</vt:lpstr>
      <vt:lpstr>メイリオ</vt:lpstr>
      <vt:lpstr>游ゴシック</vt:lpstr>
      <vt:lpstr>Arial</vt:lpstr>
      <vt:lpstr>Arial Narrow</vt:lpstr>
      <vt:lpstr>Calibri</vt:lpstr>
      <vt:lpstr>Calibri Light</vt:lpstr>
      <vt:lpstr>Segoe UI</vt:lpstr>
      <vt:lpstr>Segoe UI Emoji</vt:lpstr>
      <vt:lpstr>Segoe UI Symbol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福田 才子(Fukuda Saiko)</dc:creator>
  <cp:lastModifiedBy>AOTS</cp:lastModifiedBy>
  <cp:revision>442</cp:revision>
  <cp:lastPrinted>2023-11-02T01:54:52Z</cp:lastPrinted>
  <dcterms:created xsi:type="dcterms:W3CDTF">2021-04-09T08:14:44Z</dcterms:created>
  <dcterms:modified xsi:type="dcterms:W3CDTF">2025-09-05T02:33:22Z</dcterms:modified>
</cp:coreProperties>
</file>